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76" r:id="rId4"/>
    <p:sldId id="258" r:id="rId5"/>
    <p:sldId id="267" r:id="rId6"/>
    <p:sldId id="259" r:id="rId7"/>
    <p:sldId id="266" r:id="rId8"/>
    <p:sldId id="268" r:id="rId9"/>
    <p:sldId id="269" r:id="rId10"/>
    <p:sldId id="265" r:id="rId11"/>
    <p:sldId id="261" r:id="rId12"/>
    <p:sldId id="262" r:id="rId13"/>
    <p:sldId id="272" r:id="rId14"/>
    <p:sldId id="270" r:id="rId15"/>
    <p:sldId id="275" r:id="rId16"/>
    <p:sldId id="273" r:id="rId17"/>
    <p:sldId id="274" r:id="rId18"/>
    <p:sldId id="263"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50" autoAdjust="0"/>
    <p:restoredTop sz="80719"/>
  </p:normalViewPr>
  <p:slideViewPr>
    <p:cSldViewPr snapToGrid="0">
      <p:cViewPr>
        <p:scale>
          <a:sx n="79" d="100"/>
          <a:sy n="79" d="100"/>
        </p:scale>
        <p:origin x="1184" y="296"/>
      </p:cViewPr>
      <p:guideLst/>
    </p:cSldViewPr>
  </p:slideViewPr>
  <p:outlineViewPr>
    <p:cViewPr>
      <p:scale>
        <a:sx n="33" d="100"/>
        <a:sy n="33" d="100"/>
      </p:scale>
      <p:origin x="0" y="-2079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D6BDA-F0EE-524E-98B6-E77666328D2B}" type="datetimeFigureOut">
              <a:rPr lang="en-US" smtClean="0"/>
              <a:t>4/26/19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963E2-5453-8143-8EE8-FE85D3B27CAA}" type="slidenum">
              <a:rPr lang="en-US" smtClean="0"/>
              <a:t>‹#›</a:t>
            </a:fld>
            <a:endParaRPr lang="en-US"/>
          </a:p>
        </p:txBody>
      </p:sp>
    </p:spTree>
    <p:extLst>
      <p:ext uri="{BB962C8B-B14F-4D97-AF65-F5344CB8AC3E}">
        <p14:creationId xmlns:p14="http://schemas.microsoft.com/office/powerpoint/2010/main" val="152004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Multi-task_learning#cite_note-:2-3" TargetMode="External"/><Relationship Id="rId3" Type="http://schemas.openxmlformats.org/officeDocument/2006/relationships/hyperlink" Target="http://ruder.io/multi-task/index.html#fn54" TargetMode="External"/><Relationship Id="rId7" Type="http://schemas.openxmlformats.org/officeDocument/2006/relationships/hyperlink" Target="https://en.wikipedia.org/wiki/Representation_learnin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Inductive_bias" TargetMode="External"/><Relationship Id="rId5" Type="http://schemas.openxmlformats.org/officeDocument/2006/relationships/hyperlink" Target="https://en.wikipedia.org/wiki/Generalization_error" TargetMode="External"/><Relationship Id="rId4" Type="http://schemas.openxmlformats.org/officeDocument/2006/relationships/hyperlink" Target="https://en.wikipedia.org/wiki/Inductive_transfer"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1</a:t>
            </a:fld>
            <a:endParaRPr lang="en-US"/>
          </a:p>
        </p:txBody>
      </p:sp>
    </p:spTree>
    <p:extLst>
      <p:ext uri="{BB962C8B-B14F-4D97-AF65-F5344CB8AC3E}">
        <p14:creationId xmlns:p14="http://schemas.microsoft.com/office/powerpoint/2010/main" val="238384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outputs will be from reconstruction, classification and using SVM to show if linear separability has improved</a:t>
            </a:r>
          </a:p>
          <a:p>
            <a:r>
              <a:rPr lang="en-CA" dirty="0"/>
              <a:t>Show the decrease in loss with an increase in accuracy and the ROC metrics curve for F2</a:t>
            </a:r>
          </a:p>
          <a:p>
            <a:r>
              <a:rPr lang="en-CA" dirty="0"/>
              <a:t>Show the confusion matrices</a:t>
            </a:r>
          </a:p>
          <a:p>
            <a:r>
              <a:rPr lang="en-CA" dirty="0"/>
              <a:t>The outputs will be from reconstruction, classification and using SVM to show if linear separability has improved</a:t>
            </a:r>
          </a:p>
          <a:p>
            <a:r>
              <a:rPr lang="en-CA" dirty="0"/>
              <a:t>Show the decrease in loss with an increase in accuracy and the ROC metrics curve for F2</a:t>
            </a:r>
          </a:p>
          <a:p>
            <a:r>
              <a:rPr lang="en-CA" dirty="0"/>
              <a:t>Show the confusion matrices</a:t>
            </a:r>
          </a:p>
          <a:p>
            <a:endParaRPr lang="en-US" dirty="0"/>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12</a:t>
            </a:fld>
            <a:endParaRPr lang="en-US"/>
          </a:p>
        </p:txBody>
      </p:sp>
    </p:spTree>
    <p:extLst>
      <p:ext uri="{BB962C8B-B14F-4D97-AF65-F5344CB8AC3E}">
        <p14:creationId xmlns:p14="http://schemas.microsoft.com/office/powerpoint/2010/main" val="290803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 vs Model - AE</a:t>
            </a:r>
          </a:p>
        </p:txBody>
      </p:sp>
      <p:sp>
        <p:nvSpPr>
          <p:cNvPr id="4" name="Slide Number Placeholder 3"/>
          <p:cNvSpPr>
            <a:spLocks noGrp="1"/>
          </p:cNvSpPr>
          <p:nvPr>
            <p:ph type="sldNum" sz="quarter" idx="5"/>
          </p:nvPr>
        </p:nvSpPr>
        <p:spPr/>
        <p:txBody>
          <a:bodyPr/>
          <a:lstStyle/>
          <a:p>
            <a:fld id="{4FC963E2-5453-8143-8EE8-FE85D3B27CAA}" type="slidenum">
              <a:rPr lang="en-US" smtClean="0"/>
              <a:t>13</a:t>
            </a:fld>
            <a:endParaRPr lang="en-US"/>
          </a:p>
        </p:txBody>
      </p:sp>
    </p:spTree>
    <p:extLst>
      <p:ext uri="{BB962C8B-B14F-4D97-AF65-F5344CB8AC3E}">
        <p14:creationId xmlns:p14="http://schemas.microsoft.com/office/powerpoint/2010/main" val="279363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Results F1 vs MTF Training</a:t>
            </a:r>
          </a:p>
        </p:txBody>
      </p:sp>
      <p:sp>
        <p:nvSpPr>
          <p:cNvPr id="4" name="Slide Number Placeholder 3"/>
          <p:cNvSpPr>
            <a:spLocks noGrp="1"/>
          </p:cNvSpPr>
          <p:nvPr>
            <p:ph type="sldNum" sz="quarter" idx="5"/>
          </p:nvPr>
        </p:nvSpPr>
        <p:spPr/>
        <p:txBody>
          <a:bodyPr/>
          <a:lstStyle/>
          <a:p>
            <a:fld id="{4FC963E2-5453-8143-8EE8-FE85D3B27CAA}" type="slidenum">
              <a:rPr lang="en-US" smtClean="0"/>
              <a:t>14</a:t>
            </a:fld>
            <a:endParaRPr lang="en-US"/>
          </a:p>
        </p:txBody>
      </p:sp>
    </p:spTree>
    <p:extLst>
      <p:ext uri="{BB962C8B-B14F-4D97-AF65-F5344CB8AC3E}">
        <p14:creationId xmlns:p14="http://schemas.microsoft.com/office/powerpoint/2010/main" val="1734048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Results – F1 vs MTF Testing</a:t>
            </a:r>
          </a:p>
        </p:txBody>
      </p:sp>
      <p:sp>
        <p:nvSpPr>
          <p:cNvPr id="4" name="Slide Number Placeholder 3"/>
          <p:cNvSpPr>
            <a:spLocks noGrp="1"/>
          </p:cNvSpPr>
          <p:nvPr>
            <p:ph type="sldNum" sz="quarter" idx="5"/>
          </p:nvPr>
        </p:nvSpPr>
        <p:spPr/>
        <p:txBody>
          <a:bodyPr/>
          <a:lstStyle/>
          <a:p>
            <a:fld id="{4FC963E2-5453-8143-8EE8-FE85D3B27CAA}" type="slidenum">
              <a:rPr lang="en-US" smtClean="0"/>
              <a:t>15</a:t>
            </a:fld>
            <a:endParaRPr lang="en-US"/>
          </a:p>
        </p:txBody>
      </p:sp>
    </p:spTree>
    <p:extLst>
      <p:ext uri="{BB962C8B-B14F-4D97-AF65-F5344CB8AC3E}">
        <p14:creationId xmlns:p14="http://schemas.microsoft.com/office/powerpoint/2010/main" val="76274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 – F1 vs MTF Training</a:t>
            </a:r>
          </a:p>
          <a:p>
            <a:r>
              <a:rPr lang="en-US" dirty="0"/>
              <a:t>Linear separability!</a:t>
            </a:r>
          </a:p>
        </p:txBody>
      </p:sp>
      <p:sp>
        <p:nvSpPr>
          <p:cNvPr id="4" name="Slide Number Placeholder 3"/>
          <p:cNvSpPr>
            <a:spLocks noGrp="1"/>
          </p:cNvSpPr>
          <p:nvPr>
            <p:ph type="sldNum" sz="quarter" idx="5"/>
          </p:nvPr>
        </p:nvSpPr>
        <p:spPr/>
        <p:txBody>
          <a:bodyPr/>
          <a:lstStyle/>
          <a:p>
            <a:fld id="{4FC963E2-5453-8143-8EE8-FE85D3B27CAA}" type="slidenum">
              <a:rPr lang="en-US" smtClean="0"/>
              <a:t>16</a:t>
            </a:fld>
            <a:endParaRPr lang="en-US"/>
          </a:p>
        </p:txBody>
      </p:sp>
    </p:spTree>
    <p:extLst>
      <p:ext uri="{BB962C8B-B14F-4D97-AF65-F5344CB8AC3E}">
        <p14:creationId xmlns:p14="http://schemas.microsoft.com/office/powerpoint/2010/main" val="3764000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 – F1 vs MTF testing</a:t>
            </a:r>
          </a:p>
        </p:txBody>
      </p:sp>
      <p:sp>
        <p:nvSpPr>
          <p:cNvPr id="4" name="Slide Number Placeholder 3"/>
          <p:cNvSpPr>
            <a:spLocks noGrp="1"/>
          </p:cNvSpPr>
          <p:nvPr>
            <p:ph type="sldNum" sz="quarter" idx="5"/>
          </p:nvPr>
        </p:nvSpPr>
        <p:spPr/>
        <p:txBody>
          <a:bodyPr/>
          <a:lstStyle/>
          <a:p>
            <a:fld id="{4FC963E2-5453-8143-8EE8-FE85D3B27CAA}" type="slidenum">
              <a:rPr lang="en-US" smtClean="0"/>
              <a:t>17</a:t>
            </a:fld>
            <a:endParaRPr lang="en-US"/>
          </a:p>
        </p:txBody>
      </p:sp>
    </p:spTree>
    <p:extLst>
      <p:ext uri="{BB962C8B-B14F-4D97-AF65-F5344CB8AC3E}">
        <p14:creationId xmlns:p14="http://schemas.microsoft.com/office/powerpoint/2010/main" val="1933641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trike="sngStrike" dirty="0" err="1"/>
              <a:t>Menion</a:t>
            </a:r>
            <a:r>
              <a:rPr lang="en-CA" strike="sngStrike" dirty="0"/>
              <a:t> that the </a:t>
            </a:r>
            <a:r>
              <a:rPr lang="en-CA" strike="sngStrike" dirty="0" err="1"/>
              <a:t>intrinisic</a:t>
            </a:r>
            <a:r>
              <a:rPr lang="en-CA" strike="sngStrike" dirty="0"/>
              <a:t> dimension estimates to show why going from 51 </a:t>
            </a:r>
            <a:r>
              <a:rPr lang="en-CA" strike="sngStrike" dirty="0" err="1"/>
              <a:t>dfeatures</a:t>
            </a:r>
            <a:r>
              <a:rPr lang="en-CA" strike="sngStrike" dirty="0"/>
              <a:t> to 30 was still a choice that was theoretically within bounds</a:t>
            </a:r>
          </a:p>
          <a:p>
            <a:r>
              <a:rPr lang="en-CA" dirty="0"/>
              <a:t>Discuss different network architectures to show how this one in particular did better than the rest</a:t>
            </a:r>
          </a:p>
          <a:p>
            <a:endParaRPr lang="en-CA" dirty="0"/>
          </a:p>
          <a:p>
            <a:r>
              <a:rPr lang="en-CA" dirty="0"/>
              <a:t>Different Network Architectures:</a:t>
            </a:r>
          </a:p>
          <a:p>
            <a:r>
              <a:rPr lang="en-CA" dirty="0"/>
              <a:t>Batch size was explored</a:t>
            </a:r>
          </a:p>
          <a:p>
            <a:r>
              <a:rPr lang="en-CA" dirty="0"/>
              <a:t>Learning rate was explored</a:t>
            </a:r>
          </a:p>
          <a:p>
            <a:r>
              <a:rPr lang="en-CA" dirty="0"/>
              <a:t>Number of hidden layers and nodes in the layers in both networks were explored</a:t>
            </a:r>
          </a:p>
          <a:p>
            <a:r>
              <a:rPr lang="en-CA" dirty="0"/>
              <a:t>Regularization factor to control the weighting of the sparse penalty was explored</a:t>
            </a:r>
          </a:p>
          <a:p>
            <a:r>
              <a:rPr lang="en-CA" dirty="0"/>
              <a:t>The sparsity constraint was explored</a:t>
            </a:r>
          </a:p>
          <a:p>
            <a:r>
              <a:rPr lang="en-CA" dirty="0"/>
              <a:t>The types of activation functions used in both networks were explored</a:t>
            </a:r>
          </a:p>
          <a:p>
            <a:endParaRPr lang="en-CA" dirty="0"/>
          </a:p>
          <a:p>
            <a:r>
              <a:rPr lang="en-CA" dirty="0"/>
              <a:t>Discuss the ROC metrics for performance evaluation</a:t>
            </a:r>
          </a:p>
          <a:p>
            <a:r>
              <a:rPr lang="en-CA" dirty="0"/>
              <a:t>Talk about PR AUC as a </a:t>
            </a:r>
            <a:r>
              <a:rPr lang="en-CA" dirty="0" err="1"/>
              <a:t>vidual</a:t>
            </a:r>
            <a:r>
              <a:rPr lang="en-CA" dirty="0"/>
              <a:t> to demonstrate how one framework might be better than the other</a:t>
            </a:r>
          </a:p>
          <a:p>
            <a:r>
              <a:rPr lang="en-CA" dirty="0"/>
              <a:t>SVM separability as a result of MTF</a:t>
            </a:r>
          </a:p>
          <a:p>
            <a:r>
              <a:rPr lang="en-CA" dirty="0"/>
              <a:t>Mention finally that the time taken to process is 3 times less although the end accuracy is about the same </a:t>
            </a:r>
            <a:r>
              <a:rPr lang="en-CA" dirty="0" err="1"/>
              <a:t>eeven</a:t>
            </a:r>
            <a:r>
              <a:rPr lang="en-CA" dirty="0"/>
              <a:t> if SVM results are better. This warrants a deeper investigation</a:t>
            </a:r>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18</a:t>
            </a:fld>
            <a:endParaRPr lang="en-US"/>
          </a:p>
        </p:txBody>
      </p:sp>
    </p:spTree>
    <p:extLst>
      <p:ext uri="{BB962C8B-B14F-4D97-AF65-F5344CB8AC3E}">
        <p14:creationId xmlns:p14="http://schemas.microsoft.com/office/powerpoint/2010/main" val="218131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has quickly taken over a number of fields and is poised to dominate in additional ones. It’s not limited to image recognition, healthcare, speech analysis and </a:t>
            </a:r>
            <a:r>
              <a:rPr lang="en-US" dirty="0" err="1"/>
              <a:t>Defence</a:t>
            </a:r>
            <a:r>
              <a:rPr lang="en-US" dirty="0"/>
              <a:t>. </a:t>
            </a:r>
          </a:p>
          <a:p>
            <a:r>
              <a:rPr lang="en-US" dirty="0"/>
              <a:t>Supervised learning is powerful but still severally limited. Once a good feature representation is given this type of algorithm can work well.</a:t>
            </a:r>
          </a:p>
          <a:p>
            <a:r>
              <a:rPr lang="en-US" dirty="0"/>
              <a:t>But in such domains, practical data is noisy. Not to mention, given the increased ability to populate systems with sensors, there are several variables available for analysis. Certainly, </a:t>
            </a:r>
            <a:r>
              <a:rPr lang="en-US" dirty="0" err="1"/>
              <a:t>labour-intensive</a:t>
            </a:r>
            <a:r>
              <a:rPr lang="en-US" dirty="0"/>
              <a:t> hand-engineering approach doesn’t scale well and we’d like to have algorithms that can automatically learn better feature representations than hand-engineered ones. </a:t>
            </a:r>
          </a:p>
          <a:p>
            <a:r>
              <a:rPr lang="en-US" dirty="0"/>
              <a:t>The term structural health monitoring usually refers to the process of implementing a damage detection strategy for aerospace, civil or mechanical engineering infrastructure. </a:t>
            </a:r>
          </a:p>
          <a:p>
            <a:r>
              <a:rPr lang="en-US" dirty="0"/>
              <a:t>Diagnostics has traditionally been defined as the ability to detect and isolate a failure condition.</a:t>
            </a:r>
          </a:p>
          <a:p>
            <a:r>
              <a:rPr lang="en-US" dirty="0"/>
              <a:t>The ultimate goal of this project is to develop a prognostic tool. This would be to build on diagnostic assessment and generate capability to predict the progression of the fault condition before failure actually occurs. </a:t>
            </a:r>
          </a:p>
          <a:p>
            <a:r>
              <a:rPr lang="en-US" dirty="0"/>
              <a:t>This framework incorporates expert knowledge for structural and dynamic properties of the engine, and recognizes the low tolerance for false alarms and false negatives.</a:t>
            </a:r>
          </a:p>
          <a:p>
            <a:r>
              <a:rPr lang="en-US" dirty="0"/>
              <a:t>This paper/presentation presents a framework for equipment diagnostics, a fist but critical step towards autonomous diagnostics and prognostics, relying on a mixture of unsupervised and supervised methods.</a:t>
            </a:r>
          </a:p>
          <a:p>
            <a:r>
              <a:rPr lang="en-US" dirty="0"/>
              <a:t>The concept of unsupervised autonomous monitoring and diagnostics is based on unsupervised techniques. This implies having an ability to learn on-line without human intervention or supervision. </a:t>
            </a:r>
          </a:p>
          <a:p>
            <a:r>
              <a:rPr lang="en-US" dirty="0"/>
              <a:t>Some of the major challenges to the method of novelty detection include: ability to execute as a n autonomous agent, use of learning algorithms that don’t require human supervision, simplified setup with minimal number of parameters to be estimated in advance, flexible evolving structure that dynamically adapts to the equipment signature, minimization of false alarms and portability to a wide variety of systems. </a:t>
            </a:r>
          </a:p>
        </p:txBody>
      </p:sp>
      <p:sp>
        <p:nvSpPr>
          <p:cNvPr id="4" name="Slide Number Placeholder 3"/>
          <p:cNvSpPr>
            <a:spLocks noGrp="1"/>
          </p:cNvSpPr>
          <p:nvPr>
            <p:ph type="sldNum" sz="quarter" idx="5"/>
          </p:nvPr>
        </p:nvSpPr>
        <p:spPr/>
        <p:txBody>
          <a:bodyPr/>
          <a:lstStyle/>
          <a:p>
            <a:fld id="{4FC963E2-5453-8143-8EE8-FE85D3B27CAA}" type="slidenum">
              <a:rPr lang="en-US" smtClean="0"/>
              <a:t>2</a:t>
            </a:fld>
            <a:endParaRPr lang="en-US"/>
          </a:p>
        </p:txBody>
      </p:sp>
    </p:spTree>
    <p:extLst>
      <p:ext uri="{BB962C8B-B14F-4D97-AF65-F5344CB8AC3E}">
        <p14:creationId xmlns:p14="http://schemas.microsoft.com/office/powerpoint/2010/main" val="2815444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Samples of total objects were built using the leader clustering algorithm. In this method, representative objects (leaders) are chosen to ensure that for every object in the dataset there is at least one leader sufficiently close in distance given a threshold (given a similarity metric). The algorithm can produce a sample that is structurally compatible with the whole dataset, thus ensuring that odd or outlying elements will not be left unaccounted in the sample, as may occur with random sampling. Here the dissimilarity measure used was Euclidean distance. </a:t>
            </a:r>
          </a:p>
        </p:txBody>
      </p:sp>
      <p:sp>
        <p:nvSpPr>
          <p:cNvPr id="4" name="Slide Number Placeholder 3"/>
          <p:cNvSpPr>
            <a:spLocks noGrp="1"/>
          </p:cNvSpPr>
          <p:nvPr>
            <p:ph type="sldNum" sz="quarter" idx="5"/>
          </p:nvPr>
        </p:nvSpPr>
        <p:spPr/>
        <p:txBody>
          <a:bodyPr/>
          <a:lstStyle/>
          <a:p>
            <a:fld id="{4FC963E2-5453-8143-8EE8-FE85D3B27CAA}" type="slidenum">
              <a:rPr lang="en-US" smtClean="0"/>
              <a:t>4</a:t>
            </a:fld>
            <a:endParaRPr lang="en-US"/>
          </a:p>
        </p:txBody>
      </p:sp>
    </p:spTree>
    <p:extLst>
      <p:ext uri="{BB962C8B-B14F-4D97-AF65-F5344CB8AC3E}">
        <p14:creationId xmlns:p14="http://schemas.microsoft.com/office/powerpoint/2010/main" val="2764480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neural network is a collection of: </a:t>
            </a:r>
            <a:r>
              <a:rPr lang="en-US" dirty="0" err="1"/>
              <a:t>inputi</a:t>
            </a:r>
            <a:r>
              <a:rPr lang="en-US" dirty="0"/>
              <a:t>-&gt; o -&gt;output</a:t>
            </a:r>
          </a:p>
          <a:p>
            <a:r>
              <a:rPr lang="en-CA" sz="1200" kern="1200" dirty="0">
                <a:solidFill>
                  <a:schemeClr val="tx1"/>
                </a:solidFill>
                <a:effectLst/>
                <a:latin typeface="+mn-lt"/>
                <a:ea typeface="+mn-ea"/>
                <a:cs typeface="+mn-cs"/>
              </a:rPr>
              <a:t>Training Neural Networks is a </a:t>
            </a:r>
            <a:r>
              <a:rPr lang="en-CA" sz="1200" b="1" kern="1200" dirty="0">
                <a:solidFill>
                  <a:schemeClr val="tx1"/>
                </a:solidFill>
                <a:effectLst/>
                <a:latin typeface="+mn-lt"/>
                <a:ea typeface="+mn-ea"/>
                <a:cs typeface="+mn-cs"/>
              </a:rPr>
              <a:t>NON- </a:t>
            </a:r>
            <a:endParaRPr lang="en-CA" dirty="0">
              <a:effectLst/>
            </a:endParaRPr>
          </a:p>
          <a:p>
            <a:r>
              <a:rPr lang="en-CA" sz="1200" b="1" kern="1200" dirty="0">
                <a:solidFill>
                  <a:schemeClr val="tx1"/>
                </a:solidFill>
                <a:effectLst/>
                <a:latin typeface="+mn-lt"/>
                <a:ea typeface="+mn-ea"/>
                <a:cs typeface="+mn-cs"/>
              </a:rPr>
              <a:t>CONVEX OPTIMIZATION PROBLEM</a:t>
            </a:r>
            <a:r>
              <a:rPr lang="en-CA" sz="1200" kern="1200" dirty="0">
                <a:solidFill>
                  <a:schemeClr val="tx1"/>
                </a:solidFill>
                <a:effectLst/>
                <a:latin typeface="+mn-lt"/>
                <a:ea typeface="+mn-ea"/>
                <a:cs typeface="+mn-cs"/>
              </a:rPr>
              <a:t>. </a:t>
            </a:r>
            <a:endParaRPr lang="en-CA"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means we can run into many local optima during training. </a:t>
            </a:r>
            <a:endParaRPr lang="en-CA" dirty="0">
              <a:effectLst/>
            </a:endParaRPr>
          </a:p>
          <a:p>
            <a:endParaRPr lang="en-US" dirty="0"/>
          </a:p>
          <a:p>
            <a:r>
              <a:rPr lang="en-US" dirty="0"/>
              <a:t>In the example shown, the neuron can have fewer or more inputs. Weights are the real numbers expressing the importance of the respective inputs to the output. Obviously, it isn’t a complete model of human decision-making. But it illustrates how it can weigh up different </a:t>
            </a:r>
            <a:r>
              <a:rPr lang="en-US" dirty="0" err="1"/>
              <a:t>kidns</a:t>
            </a:r>
            <a:r>
              <a:rPr lang="en-US" dirty="0"/>
              <a:t> of evidence in order to make a decision. Stacking these neurons to form a network can increase the complexity of this process. </a:t>
            </a:r>
          </a:p>
          <a:p>
            <a:r>
              <a:rPr lang="en-US" dirty="0"/>
              <a:t>Learning algorithms can automatically tune the weights without direct intervention. </a:t>
            </a:r>
          </a:p>
          <a:p>
            <a:r>
              <a:rPr lang="en-US" dirty="0"/>
              <a:t>One can place an activation function onto the outputs of these neurons to retrieve interesting results.</a:t>
            </a:r>
          </a:p>
          <a:p>
            <a:r>
              <a:rPr lang="en-US" dirty="0"/>
              <a:t>The final output is used to compute the Loss, or the error with respect to some target. Using this value, we can update these weights and help the network learn the meaningful relationships in the data, to later predict the target on a similar dataset where the target may not be known. </a:t>
            </a:r>
            <a:endParaRPr lang="en-CA" dirty="0"/>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5</a:t>
            </a:fld>
            <a:endParaRPr lang="en-US"/>
          </a:p>
        </p:txBody>
      </p:sp>
    </p:spTree>
    <p:extLst>
      <p:ext uri="{BB962C8B-B14F-4D97-AF65-F5344CB8AC3E}">
        <p14:creationId xmlns:p14="http://schemas.microsoft.com/office/powerpoint/2010/main" val="4284491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Auto-encoder tries to learn a function ___, or an approximation to the identity function so that ___. The identity function is a s trivial solution, but by placing constraints on the network, on can extract interesting structures in the dataset. For instance, by restricting the number of features to be less than the original, the network is compelled to learn a compressed representation of the input.</a:t>
            </a:r>
          </a:p>
          <a:p>
            <a:r>
              <a:rPr lang="en-US" dirty="0"/>
              <a:t>If the input were completely random, then this compression task would be very difficult. But if some structure or non-linear relationship exists between features in the data, the algorithm will be able to discover some of the relationships.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sparse auto-encoder is an unsupervised learning algorithm. It’s a simple way to automatically learn features from an unlabeled dataset that can be useful to process larger datasets. In this algorithm, the target values are equal to the input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sz="1200" b="0" i="0" u="none" strike="noStrike" kern="1200" dirty="0">
                <a:solidFill>
                  <a:schemeClr val="tx1"/>
                </a:solidFill>
                <a:effectLst/>
                <a:latin typeface="+mn-lt"/>
                <a:ea typeface="+mn-ea"/>
                <a:cs typeface="+mn-cs"/>
              </a:rPr>
              <a:t>Suppose you purchased a robot and you want to teach him to classify the Chinese characters by looking at the following example. The first 5 characters belong to the first category, the last 5 are the second category. And these 10 characters are the only training data you have. Now, unfortunately, the robot is too smart for the task. It has large enough memory to remember 5 characters. After seeing all the 10 characters, the robot learned a way to categorize them: It remembers all the first 5 characters exactly. As long as a character is not one of those 5, the robot will put the character into the second category. This character should belong to the first category. But because it never appeared in the training data, the robot hasn’t seen it before. Based on its algorithm, the robot will put this character into the second category, which is wrong. The robot failed the task because it’s too smart and the training data is too small.</a:t>
            </a:r>
          </a:p>
          <a:p>
            <a:r>
              <a:rPr lang="en-CA" sz="1200" b="0" i="0" u="none" strike="noStrike" kern="1200" dirty="0">
                <a:solidFill>
                  <a:schemeClr val="tx1"/>
                </a:solidFill>
                <a:effectLst/>
                <a:latin typeface="+mn-lt"/>
                <a:ea typeface="+mn-ea"/>
                <a:cs typeface="+mn-cs"/>
              </a:rPr>
              <a:t>This is the problem of over-fitting. But what is regularization and why can sparsity avoid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little upset at your robot, you turn it off and go to put it back on its shelf. But you dropped your robot. You pick it up and shake it a little and hear a rattling noise inside…oops I it’s probably broken a little inside! So to test it, you decide to give it the same learning task again. </a:t>
            </a:r>
            <a:r>
              <a:rPr lang="en-CA" sz="1200" b="0" i="0" u="none" strike="noStrike" kern="1200" dirty="0">
                <a:solidFill>
                  <a:schemeClr val="tx1"/>
                </a:solidFill>
                <a:effectLst/>
                <a:latin typeface="+mn-lt"/>
                <a:ea typeface="+mn-ea"/>
                <a:cs typeface="+mn-cs"/>
              </a:rPr>
              <a:t>You shook some of its memory chips off his head and essentially reduced its intelligence. Now, instead of being able to memorize 5 characters, the robot can only remember a character part. You let the robot do the training again by looking at all 10 characters and still force him to achieve the same accuracy. Because he can’t remember all 5 characters this time, you essentially force him to look for a simpler pattern. Now he discovers the common part of all the category A characters!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So instead of simply memorizing stuff, it has to look for simpler patterns from the data. In the case of the robot, when he could remember 5 characters, his “brain” has a vector of size 5: [</a:t>
            </a:r>
            <a:r>
              <a:rPr lang="en-CA" sz="1200" b="0" i="0" u="none" strike="noStrike" kern="1200" dirty="0" err="1">
                <a:solidFill>
                  <a:schemeClr val="tx1"/>
                </a:solidFill>
                <a:effectLst/>
                <a:latin typeface="+mn-lt"/>
                <a:ea typeface="+mn-ea"/>
                <a:cs typeface="+mn-cs"/>
              </a:rPr>
              <a:t>把</a:t>
            </a:r>
            <a:r>
              <a:rPr lang="en-CA" sz="1200" b="0" i="0" u="none" strike="noStrike" kern="1200" dirty="0">
                <a:solidFill>
                  <a:schemeClr val="tx1"/>
                </a:solidFill>
                <a:effectLst/>
                <a:latin typeface="+mn-lt"/>
                <a:ea typeface="+mn-ea"/>
                <a:cs typeface="+mn-cs"/>
              </a:rPr>
              <a:t>, </a:t>
            </a:r>
            <a:r>
              <a:rPr lang="en-CA" sz="1200" b="0" i="0" u="none" strike="noStrike" kern="1200" dirty="0" err="1">
                <a:solidFill>
                  <a:schemeClr val="tx1"/>
                </a:solidFill>
                <a:effectLst/>
                <a:latin typeface="+mn-lt"/>
                <a:ea typeface="+mn-ea"/>
                <a:cs typeface="+mn-cs"/>
              </a:rPr>
              <a:t>打</a:t>
            </a:r>
            <a:r>
              <a:rPr lang="en-CA" sz="1200" b="0" i="0" u="none" strike="noStrike" kern="1200" dirty="0">
                <a:solidFill>
                  <a:schemeClr val="tx1"/>
                </a:solidFill>
                <a:effectLst/>
                <a:latin typeface="+mn-lt"/>
                <a:ea typeface="+mn-ea"/>
                <a:cs typeface="+mn-cs"/>
              </a:rPr>
              <a:t>, </a:t>
            </a:r>
            <a:r>
              <a:rPr lang="en-CA" sz="1200" b="0" i="0" u="none" strike="noStrike" kern="1200" dirty="0" err="1">
                <a:solidFill>
                  <a:schemeClr val="tx1"/>
                </a:solidFill>
                <a:effectLst/>
                <a:latin typeface="+mn-lt"/>
                <a:ea typeface="+mn-ea"/>
                <a:cs typeface="+mn-cs"/>
              </a:rPr>
              <a:t>扒</a:t>
            </a:r>
            <a:r>
              <a:rPr lang="en-CA" sz="1200" b="0" i="0" u="none" strike="noStrike" kern="1200" dirty="0">
                <a:solidFill>
                  <a:schemeClr val="tx1"/>
                </a:solidFill>
                <a:effectLst/>
                <a:latin typeface="+mn-lt"/>
                <a:ea typeface="+mn-ea"/>
                <a:cs typeface="+mn-cs"/>
              </a:rPr>
              <a:t>, </a:t>
            </a:r>
            <a:r>
              <a:rPr lang="en-CA" sz="1200" b="0" i="0" u="none" strike="noStrike" kern="1200" dirty="0" err="1">
                <a:solidFill>
                  <a:schemeClr val="tx1"/>
                </a:solidFill>
                <a:effectLst/>
                <a:latin typeface="+mn-lt"/>
                <a:ea typeface="+mn-ea"/>
                <a:cs typeface="+mn-cs"/>
              </a:rPr>
              <a:t>捕</a:t>
            </a:r>
            <a:r>
              <a:rPr lang="en-CA" sz="1200" b="0" i="0" u="none" strike="noStrike" kern="1200" dirty="0">
                <a:solidFill>
                  <a:schemeClr val="tx1"/>
                </a:solidFill>
                <a:effectLst/>
                <a:latin typeface="+mn-lt"/>
                <a:ea typeface="+mn-ea"/>
                <a:cs typeface="+mn-cs"/>
              </a:rPr>
              <a:t>, </a:t>
            </a:r>
            <a:r>
              <a:rPr lang="en-CA" sz="1200" b="0" i="0" u="none" strike="noStrike" kern="1200" dirty="0" err="1">
                <a:solidFill>
                  <a:schemeClr val="tx1"/>
                </a:solidFill>
                <a:effectLst/>
                <a:latin typeface="+mn-lt"/>
                <a:ea typeface="+mn-ea"/>
                <a:cs typeface="+mn-cs"/>
              </a:rPr>
              <a:t>拉</a:t>
            </a:r>
            <a:r>
              <a:rPr lang="en-CA" sz="1200" b="0" i="0" u="none" strike="noStrike" kern="1200" dirty="0">
                <a:solidFill>
                  <a:schemeClr val="tx1"/>
                </a:solidFill>
                <a:effectLst/>
                <a:latin typeface="+mn-lt"/>
                <a:ea typeface="+mn-ea"/>
                <a:cs typeface="+mn-cs"/>
              </a:rPr>
              <a:t>]. Now after regularization (banging), 4 slots of his memory became unusable. In summary, the sparsity constraint helps the model find simpler patterns in the data without being super dependent on the values of the nodes around it. </a:t>
            </a:r>
            <a:endParaRPr lang="en-US" dirty="0"/>
          </a:p>
          <a:p>
            <a:endParaRPr lang="en-CA" dirty="0"/>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6</a:t>
            </a:fld>
            <a:endParaRPr lang="en-US"/>
          </a:p>
        </p:txBody>
      </p:sp>
    </p:spTree>
    <p:extLst>
      <p:ext uri="{BB962C8B-B14F-4D97-AF65-F5344CB8AC3E}">
        <p14:creationId xmlns:p14="http://schemas.microsoft.com/office/powerpoint/2010/main" val="371596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a bit more mathematical:</a:t>
            </a:r>
          </a:p>
          <a:p>
            <a:r>
              <a:rPr lang="en-US" dirty="0"/>
              <a:t>In particular, sparse machine learning models are useful to make higher dimensional data easier to analyze. The results are easier to understand and generalizable to new tasks or new data.</a:t>
            </a:r>
          </a:p>
          <a:p>
            <a:r>
              <a:rPr lang="en-US" dirty="0"/>
              <a:t>Sparsity is a concept of interest in machine learning, statistics and signal processing. </a:t>
            </a:r>
          </a:p>
          <a:p>
            <a:r>
              <a:rPr lang="en-US" dirty="0"/>
              <a:t>It was first introduced in sparse coding in computational neuroscience for the visual cortex. </a:t>
            </a:r>
          </a:p>
          <a:p>
            <a:r>
              <a:rPr lang="en-US" dirty="0"/>
              <a:t>It is a key element in image recognition and deep convolutional models in variants of auto-encoders. </a:t>
            </a:r>
          </a:p>
          <a:p>
            <a:r>
              <a:rPr lang="en-US" dirty="0"/>
              <a:t>Some of the benefits of this model are:</a:t>
            </a:r>
          </a:p>
          <a:p>
            <a:pPr lvl="1"/>
            <a:r>
              <a:rPr lang="en-US" dirty="0"/>
              <a:t>Information disentanglement: a dense representation is highly entangled because any change in input modifies most entries in the representation vector. If a representation is sparse, a set of non zero features will be invariant to small changes in the input (possible noise) and hence robust. </a:t>
            </a:r>
          </a:p>
          <a:p>
            <a:pPr lvl="1"/>
            <a:endParaRPr lang="en-US" dirty="0"/>
          </a:p>
          <a:p>
            <a:pPr lvl="1"/>
            <a:r>
              <a:rPr lang="en-US" dirty="0"/>
              <a:t>Greater linear separability</a:t>
            </a:r>
          </a:p>
          <a:p>
            <a:r>
              <a:rPr lang="en-US" dirty="0"/>
              <a:t>Forcing too much sparsity, however, can hurt predictive performance because it reduces the overall effective capacity of the model</a:t>
            </a:r>
          </a:p>
          <a:p>
            <a:endParaRPr lang="en-US" dirty="0"/>
          </a:p>
          <a:p>
            <a:r>
              <a:rPr lang="en-US" dirty="0"/>
              <a:t>Informally, we think of a neuron as “active” if it’s output is close to 1 or inactive if its output is close to 0 (sigmoid activation function).</a:t>
            </a:r>
          </a:p>
          <a:p>
            <a:r>
              <a:rPr lang="en-US" dirty="0"/>
              <a:t>We would constrain it so that average activation of a hidden unit j (averaged over the training set). If __ and \rho is a small value, then the hidden unit’s activations must mostly be near zero. </a:t>
            </a:r>
          </a:p>
          <a:p>
            <a:r>
              <a:rPr lang="en-US" dirty="0"/>
              <a:t>We chose __ to be the penalty function .</a:t>
            </a:r>
          </a:p>
          <a:p>
            <a:r>
              <a:rPr lang="en-US" dirty="0"/>
              <a:t>If __ , otherwise it increases monotonically as __ diverges from \rho. Thus minimizing this term actually brings __.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KL-divergence is a standard function for measuring how different two different distributions are. </a:t>
            </a:r>
            <a:endParaRPr lang="en-CA" dirty="0"/>
          </a:p>
          <a:p>
            <a:r>
              <a:rPr lang="en-CA" sz="1200" kern="1200" dirty="0">
                <a:solidFill>
                  <a:schemeClr val="tx1"/>
                </a:solidFill>
                <a:effectLst/>
                <a:latin typeface="+mn-lt"/>
                <a:ea typeface="+mn-ea"/>
                <a:cs typeface="+mn-cs"/>
              </a:rPr>
              <a:t>This penalty function has the property that KL(</a:t>
            </a:r>
            <a:r>
              <a:rPr lang="en-CA" sz="1200" kern="1200" dirty="0" err="1">
                <a:solidFill>
                  <a:schemeClr val="tx1"/>
                </a:solidFill>
                <a:effectLst/>
                <a:latin typeface="+mn-lt"/>
                <a:ea typeface="+mn-ea"/>
                <a:cs typeface="+mn-cs"/>
              </a:rPr>
              <a:t>ρ</a:t>
            </a:r>
            <a:r>
              <a:rPr lang="en-CA" sz="1200" kern="1200" dirty="0">
                <a:solidFill>
                  <a:schemeClr val="tx1"/>
                </a:solidFill>
                <a:effectLst/>
                <a:latin typeface="+mn-lt"/>
                <a:ea typeface="+mn-ea"/>
                <a:cs typeface="+mn-cs"/>
              </a:rPr>
              <a:t>||</a:t>
            </a:r>
            <a:r>
              <a:rPr lang="en-CA" sz="1200" kern="1200" dirty="0" err="1">
                <a:solidFill>
                  <a:schemeClr val="tx1"/>
                </a:solidFill>
                <a:effectLst/>
                <a:latin typeface="+mn-lt"/>
                <a:ea typeface="+mn-ea"/>
                <a:cs typeface="+mn-cs"/>
              </a:rPr>
              <a:t>ρˆj</a:t>
            </a:r>
            <a:r>
              <a:rPr lang="en-CA" sz="1200" kern="1200" dirty="0">
                <a:solidFill>
                  <a:schemeClr val="tx1"/>
                </a:solidFill>
                <a:effectLst/>
                <a:latin typeface="+mn-lt"/>
                <a:ea typeface="+mn-ea"/>
                <a:cs typeface="+mn-cs"/>
              </a:rPr>
              <a:t>) = 0 if </a:t>
            </a:r>
            <a:r>
              <a:rPr lang="en-CA" sz="1200" kern="1200" dirty="0" err="1">
                <a:solidFill>
                  <a:schemeClr val="tx1"/>
                </a:solidFill>
                <a:effectLst/>
                <a:latin typeface="+mn-lt"/>
                <a:ea typeface="+mn-ea"/>
                <a:cs typeface="+mn-cs"/>
              </a:rPr>
              <a:t>ρˆj</a:t>
            </a:r>
            <a:r>
              <a:rPr lang="en-CA" sz="1200" kern="1200" dirty="0">
                <a:solidFill>
                  <a:schemeClr val="tx1"/>
                </a:solidFill>
                <a:effectLst/>
                <a:latin typeface="+mn-lt"/>
                <a:ea typeface="+mn-ea"/>
                <a:cs typeface="+mn-cs"/>
              </a:rPr>
              <a:t> = </a:t>
            </a:r>
            <a:r>
              <a:rPr lang="en-CA" sz="1200" kern="1200" dirty="0" err="1">
                <a:solidFill>
                  <a:schemeClr val="tx1"/>
                </a:solidFill>
                <a:effectLst/>
                <a:latin typeface="+mn-lt"/>
                <a:ea typeface="+mn-ea"/>
                <a:cs typeface="+mn-cs"/>
              </a:rPr>
              <a:t>ρ</a:t>
            </a:r>
            <a:r>
              <a:rPr lang="en-CA" sz="1200" kern="1200" dirty="0">
                <a:solidFill>
                  <a:schemeClr val="tx1"/>
                </a:solidFill>
                <a:effectLst/>
                <a:latin typeface="+mn-lt"/>
                <a:ea typeface="+mn-ea"/>
                <a:cs typeface="+mn-cs"/>
              </a:rPr>
              <a:t>, and </a:t>
            </a:r>
            <a:endParaRPr lang="en-CA" dirty="0"/>
          </a:p>
          <a:p>
            <a:r>
              <a:rPr lang="en-CA" sz="1200" kern="1200" dirty="0">
                <a:solidFill>
                  <a:schemeClr val="tx1"/>
                </a:solidFill>
                <a:effectLst/>
                <a:latin typeface="+mn-lt"/>
                <a:ea typeface="+mn-ea"/>
                <a:cs typeface="+mn-cs"/>
              </a:rPr>
              <a:t>otherwise it increases monotonically as </a:t>
            </a:r>
            <a:r>
              <a:rPr lang="en-CA" sz="1200" kern="1200" dirty="0" err="1">
                <a:solidFill>
                  <a:schemeClr val="tx1"/>
                </a:solidFill>
                <a:effectLst/>
                <a:latin typeface="+mn-lt"/>
                <a:ea typeface="+mn-ea"/>
                <a:cs typeface="+mn-cs"/>
              </a:rPr>
              <a:t>ρˆj</a:t>
            </a:r>
            <a:r>
              <a:rPr lang="en-CA" sz="1200" kern="1200" dirty="0">
                <a:solidFill>
                  <a:schemeClr val="tx1"/>
                </a:solidFill>
                <a:effectLst/>
                <a:latin typeface="+mn-lt"/>
                <a:ea typeface="+mn-ea"/>
                <a:cs typeface="+mn-cs"/>
              </a:rPr>
              <a:t> diverges from </a:t>
            </a:r>
            <a:r>
              <a:rPr lang="en-CA" sz="1200" kern="1200" dirty="0" err="1">
                <a:solidFill>
                  <a:schemeClr val="tx1"/>
                </a:solidFill>
                <a:effectLst/>
                <a:latin typeface="+mn-lt"/>
                <a:ea typeface="+mn-ea"/>
                <a:cs typeface="+mn-cs"/>
              </a:rPr>
              <a:t>ρ</a:t>
            </a:r>
            <a:r>
              <a:rPr lang="en-CA" sz="1200" kern="1200" dirty="0">
                <a:solidFill>
                  <a:schemeClr val="tx1"/>
                </a:solidFill>
                <a:effectLst/>
                <a:latin typeface="+mn-lt"/>
                <a:ea typeface="+mn-ea"/>
                <a:cs typeface="+mn-cs"/>
              </a:rPr>
              <a:t>. For example, in the figure below, we have set </a:t>
            </a:r>
            <a:r>
              <a:rPr lang="en-CA" sz="1200" kern="1200" dirty="0" err="1">
                <a:solidFill>
                  <a:schemeClr val="tx1"/>
                </a:solidFill>
                <a:effectLst/>
                <a:latin typeface="+mn-lt"/>
                <a:ea typeface="+mn-ea"/>
                <a:cs typeface="+mn-cs"/>
              </a:rPr>
              <a:t>ρ</a:t>
            </a:r>
            <a:r>
              <a:rPr lang="en-CA" sz="1200" kern="1200" dirty="0">
                <a:solidFill>
                  <a:schemeClr val="tx1"/>
                </a:solidFill>
                <a:effectLst/>
                <a:latin typeface="+mn-lt"/>
                <a:ea typeface="+mn-ea"/>
                <a:cs typeface="+mn-cs"/>
              </a:rPr>
              <a:t> = 0.2, and plotted KL(</a:t>
            </a:r>
            <a:r>
              <a:rPr lang="en-CA" sz="1200" kern="1200" dirty="0" err="1">
                <a:solidFill>
                  <a:schemeClr val="tx1"/>
                </a:solidFill>
                <a:effectLst/>
                <a:latin typeface="+mn-lt"/>
                <a:ea typeface="+mn-ea"/>
                <a:cs typeface="+mn-cs"/>
              </a:rPr>
              <a:t>ρ</a:t>
            </a:r>
            <a:r>
              <a:rPr lang="en-CA" sz="1200" kern="1200" dirty="0">
                <a:solidFill>
                  <a:schemeClr val="tx1"/>
                </a:solidFill>
                <a:effectLst/>
                <a:latin typeface="+mn-lt"/>
                <a:ea typeface="+mn-ea"/>
                <a:cs typeface="+mn-cs"/>
              </a:rPr>
              <a:t>||</a:t>
            </a:r>
            <a:r>
              <a:rPr lang="en-CA" sz="1200" kern="1200" dirty="0" err="1">
                <a:solidFill>
                  <a:schemeClr val="tx1"/>
                </a:solidFill>
                <a:effectLst/>
                <a:latin typeface="+mn-lt"/>
                <a:ea typeface="+mn-ea"/>
                <a:cs typeface="+mn-cs"/>
              </a:rPr>
              <a:t>ρˆj</a:t>
            </a:r>
            <a:r>
              <a:rPr lang="en-CA" sz="1200" kern="1200" dirty="0">
                <a:solidFill>
                  <a:schemeClr val="tx1"/>
                </a:solidFill>
                <a:effectLst/>
                <a:latin typeface="+mn-lt"/>
                <a:ea typeface="+mn-ea"/>
                <a:cs typeface="+mn-cs"/>
              </a:rPr>
              <a:t>) for a range of values of </a:t>
            </a:r>
            <a:r>
              <a:rPr lang="en-CA" sz="1200" kern="1200" dirty="0" err="1">
                <a:solidFill>
                  <a:schemeClr val="tx1"/>
                </a:solidFill>
                <a:effectLst/>
                <a:latin typeface="+mn-lt"/>
                <a:ea typeface="+mn-ea"/>
                <a:cs typeface="+mn-cs"/>
              </a:rPr>
              <a:t>ρˆj</a:t>
            </a:r>
            <a:r>
              <a:rPr lang="en-CA" sz="1200" kern="1200" dirty="0">
                <a:solidFill>
                  <a:schemeClr val="tx1"/>
                </a:solidFill>
                <a:effectLst/>
                <a:latin typeface="+mn-lt"/>
                <a:ea typeface="+mn-ea"/>
                <a:cs typeface="+mn-cs"/>
              </a:rPr>
              <a:t>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 see that the KL-divergence reaches its minimum of 0 at </a:t>
            </a:r>
            <a:r>
              <a:rPr lang="en-CA" sz="1200" kern="1200" dirty="0" err="1">
                <a:solidFill>
                  <a:schemeClr val="tx1"/>
                </a:solidFill>
                <a:effectLst/>
                <a:latin typeface="+mn-lt"/>
                <a:ea typeface="+mn-ea"/>
                <a:cs typeface="+mn-cs"/>
              </a:rPr>
              <a:t>ρˆj</a:t>
            </a:r>
            <a:r>
              <a:rPr lang="en-CA" sz="1200" kern="1200" dirty="0">
                <a:solidFill>
                  <a:schemeClr val="tx1"/>
                </a:solidFill>
                <a:effectLst/>
                <a:latin typeface="+mn-lt"/>
                <a:ea typeface="+mn-ea"/>
                <a:cs typeface="+mn-cs"/>
              </a:rPr>
              <a:t> = </a:t>
            </a:r>
            <a:r>
              <a:rPr lang="en-CA" sz="1200" kern="1200" dirty="0" err="1">
                <a:solidFill>
                  <a:schemeClr val="tx1"/>
                </a:solidFill>
                <a:effectLst/>
                <a:latin typeface="+mn-lt"/>
                <a:ea typeface="+mn-ea"/>
                <a:cs typeface="+mn-cs"/>
              </a:rPr>
              <a:t>ρ</a:t>
            </a:r>
            <a:r>
              <a:rPr lang="en-CA" sz="1200" kern="1200" dirty="0">
                <a:solidFill>
                  <a:schemeClr val="tx1"/>
                </a:solidFill>
                <a:effectLst/>
                <a:latin typeface="+mn-lt"/>
                <a:ea typeface="+mn-ea"/>
                <a:cs typeface="+mn-cs"/>
              </a:rPr>
              <a:t>, and blows up (it actually approaches ∞) as </a:t>
            </a:r>
            <a:r>
              <a:rPr lang="en-CA" sz="1200" kern="1200" dirty="0" err="1">
                <a:solidFill>
                  <a:schemeClr val="tx1"/>
                </a:solidFill>
                <a:effectLst/>
                <a:latin typeface="+mn-lt"/>
                <a:ea typeface="+mn-ea"/>
                <a:cs typeface="+mn-cs"/>
              </a:rPr>
              <a:t>ρˆj</a:t>
            </a:r>
            <a:r>
              <a:rPr lang="en-CA" sz="1200" kern="1200" dirty="0">
                <a:solidFill>
                  <a:schemeClr val="tx1"/>
                </a:solidFill>
                <a:effectLst/>
                <a:latin typeface="+mn-lt"/>
                <a:ea typeface="+mn-ea"/>
                <a:cs typeface="+mn-cs"/>
              </a:rPr>
              <a:t> approaches 0 or 1. Thus, minimizing this penalty term has the effect of causing </a:t>
            </a:r>
            <a:r>
              <a:rPr lang="en-CA" sz="1200" kern="1200" dirty="0" err="1">
                <a:solidFill>
                  <a:schemeClr val="tx1"/>
                </a:solidFill>
                <a:effectLst/>
                <a:latin typeface="+mn-lt"/>
                <a:ea typeface="+mn-ea"/>
                <a:cs typeface="+mn-cs"/>
              </a:rPr>
              <a:t>ρˆj</a:t>
            </a:r>
            <a:r>
              <a:rPr lang="en-CA" sz="1200" kern="1200" dirty="0">
                <a:solidFill>
                  <a:schemeClr val="tx1"/>
                </a:solidFill>
                <a:effectLst/>
                <a:latin typeface="+mn-lt"/>
                <a:ea typeface="+mn-ea"/>
                <a:cs typeface="+mn-cs"/>
              </a:rPr>
              <a:t> to be close to </a:t>
            </a:r>
            <a:r>
              <a:rPr lang="en-CA" sz="1200" kern="1200" dirty="0" err="1">
                <a:solidFill>
                  <a:schemeClr val="tx1"/>
                </a:solidFill>
                <a:effectLst/>
                <a:latin typeface="+mn-lt"/>
                <a:ea typeface="+mn-ea"/>
                <a:cs typeface="+mn-cs"/>
              </a:rPr>
              <a:t>ρ</a:t>
            </a:r>
            <a:r>
              <a:rPr lang="en-CA" sz="1200" kern="1200" dirty="0">
                <a:solidFill>
                  <a:schemeClr val="tx1"/>
                </a:solidFill>
                <a:effectLst/>
                <a:latin typeface="+mn-lt"/>
                <a:ea typeface="+mn-ea"/>
                <a:cs typeface="+mn-cs"/>
              </a:rPr>
              <a:t>. </a:t>
            </a:r>
            <a:endParaRPr lang="en-CA" dirty="0"/>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7</a:t>
            </a:fld>
            <a:endParaRPr lang="en-US"/>
          </a:p>
        </p:txBody>
      </p:sp>
    </p:spTree>
    <p:extLst>
      <p:ext uri="{BB962C8B-B14F-4D97-AF65-F5344CB8AC3E}">
        <p14:creationId xmlns:p14="http://schemas.microsoft.com/office/powerpoint/2010/main" val="1970750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one of the most important evaluation metrics for checking any classification model’s performance. </a:t>
            </a:r>
          </a:p>
          <a:p>
            <a:r>
              <a:rPr lang="en-US" dirty="0"/>
              <a:t>A confusion matrix is a table that is often used to </a:t>
            </a:r>
            <a:r>
              <a:rPr lang="en-US" b="1" dirty="0"/>
              <a:t>describe the performance of a classification model</a:t>
            </a:r>
            <a:r>
              <a:rPr lang="en-US" dirty="0"/>
              <a:t> (or "classifier") on a set of test data for which the true values are known. The confusion matrix itself is relatively simple to understand, but the related terminology can be confusing.</a:t>
            </a:r>
          </a:p>
          <a:p>
            <a:r>
              <a:rPr lang="en-US" dirty="0"/>
              <a:t>Let's now define the most basic terms, which are whole numbers (not rates):</a:t>
            </a:r>
          </a:p>
          <a:p>
            <a:r>
              <a:rPr lang="en-US" dirty="0"/>
              <a:t>Show table**</a:t>
            </a:r>
          </a:p>
          <a:p>
            <a:r>
              <a:rPr lang="en-US" b="1" dirty="0"/>
              <a:t>true positives (TP):</a:t>
            </a:r>
            <a:r>
              <a:rPr lang="en-US" dirty="0"/>
              <a:t> These are cases in which we predicted a failure, and the data point is a failure point.</a:t>
            </a:r>
          </a:p>
          <a:p>
            <a:r>
              <a:rPr lang="en-US" b="1" dirty="0"/>
              <a:t>true negatives (TN):</a:t>
            </a:r>
            <a:r>
              <a:rPr lang="en-US" dirty="0"/>
              <a:t> We predicted a healthy point, and the datum is a healthy point.</a:t>
            </a:r>
          </a:p>
          <a:p>
            <a:r>
              <a:rPr lang="en-US" b="1" dirty="0"/>
              <a:t>false positives (FP):</a:t>
            </a:r>
            <a:r>
              <a:rPr lang="en-US" dirty="0"/>
              <a:t> We predicted a failure condition, but it is in fact a healthy point (think of as a false alarm)</a:t>
            </a:r>
          </a:p>
          <a:p>
            <a:r>
              <a:rPr lang="en-US" b="1" dirty="0"/>
              <a:t>false negatives (FN):</a:t>
            </a:r>
            <a:r>
              <a:rPr lang="en-US" dirty="0"/>
              <a:t> We predicted a healthy point, but it is actually a failure condition!</a:t>
            </a:r>
          </a:p>
          <a:p>
            <a:r>
              <a:rPr lang="en-US" dirty="0"/>
              <a:t>Using these basic values, the following metrics can be used. </a:t>
            </a:r>
          </a:p>
          <a:p>
            <a:r>
              <a:rPr lang="en-US" b="1" dirty="0"/>
              <a:t>True Positive Rate:</a:t>
            </a:r>
            <a:r>
              <a:rPr lang="en-US" dirty="0"/>
              <a:t> When it's actually a failed point, how often does it predict a failure?</a:t>
            </a:r>
          </a:p>
          <a:p>
            <a:r>
              <a:rPr lang="en-US" b="1" dirty="0"/>
              <a:t>True Negative Rate:</a:t>
            </a:r>
            <a:r>
              <a:rPr lang="en-US" dirty="0"/>
              <a:t> When it's actually a healthy point, how often does it predict a healthy system state?</a:t>
            </a:r>
          </a:p>
          <a:p>
            <a:r>
              <a:rPr lang="en-US" b="1" dirty="0"/>
              <a:t>Precision:</a:t>
            </a:r>
            <a:r>
              <a:rPr lang="en-US" dirty="0"/>
              <a:t> When it predicts a failure, how often is it correct?  </a:t>
            </a:r>
          </a:p>
          <a:p>
            <a:r>
              <a:rPr lang="en-US" b="1" dirty="0"/>
              <a:t>False Negative Rate:</a:t>
            </a:r>
            <a:r>
              <a:rPr lang="en-US" dirty="0"/>
              <a:t> When the data points are failed system states, how often is it miss classified as healthy?</a:t>
            </a:r>
          </a:p>
          <a:p>
            <a:endParaRPr lang="en-US" dirty="0"/>
          </a:p>
          <a:p>
            <a:r>
              <a:rPr lang="en-US" dirty="0"/>
              <a:t>As you can tell by the formulas of these rates, if TN is really high (as in our case where we have a large number of healthy points), then the FPR is probably much smaller. Precision is not affected by a large number of negative samples because it measure s the number of TP out of the samples predicted as positive (show confusion matric overlapping). Similarly, FNR also does not deal with TN values. These two metrics are very useful for our purposes in evaluating performance.</a:t>
            </a:r>
          </a:p>
          <a:p>
            <a:r>
              <a:rPr lang="en-US" dirty="0"/>
              <a:t>ROC is a probability curve and AUC represents degree or measure of separability. It tells how much model is capable of distinguishing between classes. Higher the AUC, better the model is at predicting 0s as 0s and 1s as 1s. Or in our case properly distinguishing failure events in a dataset. However, this is most useful as an evaluation scheme when both classes have equal weight. The FPR rate will probably always be small, leaving us the TPR rate to make a good decision. But just because TPR rate is high, doesn’t mean it’s a good classifier! This is where Precision and FNR come in handy. </a:t>
            </a:r>
            <a:endParaRPr lang="en-CA" dirty="0"/>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8</a:t>
            </a:fld>
            <a:endParaRPr lang="en-US"/>
          </a:p>
        </p:txBody>
      </p:sp>
    </p:spTree>
    <p:extLst>
      <p:ext uri="{BB962C8B-B14F-4D97-AF65-F5344CB8AC3E}">
        <p14:creationId xmlns:p14="http://schemas.microsoft.com/office/powerpoint/2010/main" val="4027801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dirty="0"/>
              <a:t>Typically, we train single model for some task. We then fine-tune and tweak these models until their performance no longer increases. While we can generally achieve acceptable performance this way, by being laser-focused on our single task, we ignore information that might help us do even better on the metric we care about. Specifically, this information comes from the training signals of related tasks. By sharing representations between related tasks, we can enable our model to generalize better on our original task. This approach is called Multi-Task Learning (MTL) and will be the topic of this blog post.</a:t>
            </a:r>
          </a:p>
          <a:p>
            <a:r>
              <a:rPr lang="en-CA" dirty="0"/>
              <a:t>MTL improves generalization by leveraging the domain-specific information contained in the training signals of related tasks - Rich Caruana</a:t>
            </a:r>
          </a:p>
          <a:p>
            <a:r>
              <a:rPr lang="en-CA" dirty="0"/>
              <a:t>We can motivate multi-task learning in different ways: Biologically, we can see multi-task learning as being inspired by human learning. For learning new tasks, we often apply the knowledge we have acquired by learning related tasks</a:t>
            </a:r>
          </a:p>
          <a:p>
            <a:r>
              <a:rPr lang="en-CA" dirty="0"/>
              <a:t>With hard-parameter sharing, It is generally applied by sharing the hidden layers between all tasks, while keeping several task-specific output layers. Hard parameter sharing greatly reduces the risk of overfitting. This makes sense intuitively: The more tasks we are learning simultaneously, the more our model has to find a representation that captures all of the tasks and the less is our chance of overfitting on our original task.</a:t>
            </a:r>
          </a:p>
          <a:p>
            <a:r>
              <a:rPr lang="en-CA" dirty="0"/>
              <a:t>If a task is very noisy or data is limited and high-dimensional, it can be difficult for a model to differentiate between relevant and irrelevant features. MTL can help the model focus its attention on those features that actually matter as other tasks will provide additional evidence for the relevance or irrelevance of those features. Attention focusing</a:t>
            </a:r>
          </a:p>
          <a:p>
            <a:r>
              <a:rPr lang="en-CA" dirty="0"/>
              <a:t>As different tasks have different noise patterns, a model that learns two tasks simultaneously is able to learn a more general representation. Learning just task </a:t>
            </a:r>
            <a:r>
              <a:rPr lang="en-CA" dirty="0" err="1"/>
              <a:t>Abears</a:t>
            </a:r>
            <a:r>
              <a:rPr lang="en-CA" dirty="0"/>
              <a:t> the risk of overfitting to task A, while learning </a:t>
            </a:r>
            <a:r>
              <a:rPr lang="en-CA" dirty="0" err="1"/>
              <a:t>Aand</a:t>
            </a:r>
            <a:r>
              <a:rPr lang="en-CA" dirty="0"/>
              <a:t> B jointly enables the model to obtain a better representation F through averaging the noise patterns. Implicit data augmentation</a:t>
            </a:r>
          </a:p>
          <a:p>
            <a:r>
              <a:rPr lang="en-CA" dirty="0"/>
              <a:t>Finally, MTL acts as a </a:t>
            </a:r>
            <a:r>
              <a:rPr lang="en-CA" dirty="0" err="1"/>
              <a:t>regularizer</a:t>
            </a:r>
            <a:r>
              <a:rPr lang="en-CA" dirty="0"/>
              <a:t> by introducing an inductive bias. As such, it reduces the risk of overfitting as well as the </a:t>
            </a:r>
            <a:r>
              <a:rPr lang="en-CA" dirty="0" err="1"/>
              <a:t>Rademacher</a:t>
            </a:r>
            <a:r>
              <a:rPr lang="en-CA" dirty="0"/>
              <a:t> complexity of the model, i.e. its ability to fit random noise. </a:t>
            </a:r>
            <a:r>
              <a:rPr lang="en-CA" b="1" dirty="0"/>
              <a:t>Representation bias:</a:t>
            </a:r>
            <a:r>
              <a:rPr lang="en-CA" dirty="0"/>
              <a:t> when you train your model over an intersection of several tasks you push your learning algorithm to find a solution on a smaller area of representations on the intersection rather on a large area of a single task. It leads to faster and better convergence. Regularization</a:t>
            </a:r>
          </a:p>
          <a:p>
            <a:r>
              <a:rPr lang="en-CA" b="1" dirty="0"/>
              <a:t>Feature selection double check:</a:t>
            </a:r>
            <a:r>
              <a:rPr lang="en-CA" dirty="0"/>
              <a:t> if one feature is important for more than just one task, then most probably this feature is indeed very important and representative for your data</a:t>
            </a:r>
          </a:p>
          <a:p>
            <a:r>
              <a:rPr lang="en-CA" dirty="0"/>
              <a:t>All of the previous approaches thus assume that the tasks used in multi-task learning are closely related. However, each task might not be closely related to all of the available tasks. In those cases, sharing information with an unrelated task might actually hurt performance, a phenomenon known as negative transfer.</a:t>
            </a:r>
          </a:p>
          <a:p>
            <a:r>
              <a:rPr lang="en-CA" dirty="0"/>
              <a:t>However, we still do not have a good notion of when two tasks should be considered similar or related. Caruana (1998) defines two tasks to be similar if they use the same features to make a decision. Baxter (2000) argues only theoretically that related tasks share a common optimal hypothesis class, i.e. have the same inductive bias. </a:t>
            </a:r>
            <a:r>
              <a:rPr lang="en-CA" baseline="30000" dirty="0">
                <a:hlinkClick r:id="rId3"/>
              </a:rPr>
              <a:t>[54]</a:t>
            </a:r>
            <a:r>
              <a:rPr lang="en-CA" dirty="0"/>
              <a:t>propose that two tasks are F-related if the data for both tasks can be generated from a fixed probability distribution using a set of transformations F. While this allows to reason over tasks where different sensors collect data for the same classification problem, e.g. object recognition with data from cameras with different angles and lighting conditions, it is not applicable to tasks that do not deal with the same problem. </a:t>
            </a:r>
            <a:r>
              <a:rPr lang="en-CA" dirty="0" err="1"/>
              <a:t>Xue</a:t>
            </a:r>
            <a:r>
              <a:rPr lang="en-CA" dirty="0"/>
              <a:t> et al. (2007) finally argue that two tasks are similar if their classification boundaries, i.e. parameter vectors are close.</a:t>
            </a:r>
          </a:p>
          <a:p>
            <a:r>
              <a:rPr lang="en-CA" dirty="0"/>
              <a:t>The term “multitasking” itself usually means something negative — a person who tries to do a lot of things and doesn’t succeed in anything of that is the best example. But here I want to talk about a bit different “multitasking”. </a:t>
            </a:r>
          </a:p>
          <a:p>
            <a:endParaRPr lang="en-CA" dirty="0"/>
          </a:p>
          <a:p>
            <a:r>
              <a:rPr lang="en-CA" sz="1200" b="0" i="0" u="none" strike="noStrike" kern="1200" dirty="0">
                <a:solidFill>
                  <a:schemeClr val="tx1"/>
                </a:solidFill>
                <a:effectLst/>
                <a:latin typeface="+mn-lt"/>
                <a:ea typeface="+mn-ea"/>
                <a:cs typeface="+mn-cs"/>
              </a:rPr>
              <a:t>If I think about my </a:t>
            </a:r>
            <a:r>
              <a:rPr lang="en-CA" sz="1200" b="1" i="0" u="none" strike="noStrike" kern="1200" dirty="0">
                <a:solidFill>
                  <a:schemeClr val="tx1"/>
                </a:solidFill>
                <a:effectLst/>
                <a:latin typeface="+mn-lt"/>
                <a:ea typeface="+mn-ea"/>
                <a:cs typeface="+mn-cs"/>
              </a:rPr>
              <a:t>vision system</a:t>
            </a:r>
            <a:r>
              <a:rPr lang="en-CA" sz="1200" b="0" i="0" u="none" strike="noStrike" kern="1200" dirty="0">
                <a:solidFill>
                  <a:schemeClr val="tx1"/>
                </a:solidFill>
                <a:effectLst/>
                <a:latin typeface="+mn-lt"/>
                <a:ea typeface="+mn-ea"/>
                <a:cs typeface="+mn-cs"/>
              </a:rPr>
              <a:t> like that, what it outputs when I look at something? I can not just identify objects, segment them and understand the scene. I can also estimate the moods of people on the street, how they’re dressed, the weather based on their dresses, I can estimate what country or even city it is and a lot of other significant details that make my understanding from the visual channel really very rich.</a:t>
            </a:r>
            <a:endParaRPr lang="en-CA" dirty="0"/>
          </a:p>
          <a:p>
            <a:endParaRPr lang="en-CA" dirty="0"/>
          </a:p>
          <a:p>
            <a:r>
              <a:rPr lang="en-CA" dirty="0"/>
              <a:t>Multitask learning is </a:t>
            </a:r>
            <a:r>
              <a:rPr lang="en-CA" b="1" dirty="0"/>
              <a:t>normal for humans</a:t>
            </a:r>
            <a:r>
              <a:rPr lang="en-CA" dirty="0"/>
              <a:t> (but maybe not multitasking </a:t>
            </a:r>
            <a:r>
              <a:rPr lang="en-CA" dirty="0" err="1"/>
              <a:t>haha</a:t>
            </a:r>
            <a:r>
              <a:rPr lang="en-CA" dirty="0"/>
              <a:t>)</a:t>
            </a:r>
          </a:p>
          <a:p>
            <a:r>
              <a:rPr lang="en-CA" dirty="0"/>
              <a:t>When I learn a new language, especially a related one, I use my knowledge of languages I already speak to make shortcuts. The process works the other way too - learning a new language can help you understand and speak your own better.</a:t>
            </a:r>
          </a:p>
          <a:p>
            <a:r>
              <a:rPr lang="en-CA" dirty="0"/>
              <a:t>Our brains learn to do multiple different tasks at the same time - we have the same brain architecture whether we are translating English to German or English to French. If we were to use a Machine Learning algorithm to do both of these tasks, we might call that ‘multi-task’ learning.</a:t>
            </a:r>
          </a:p>
          <a:p>
            <a:br>
              <a:rPr lang="en-CA" dirty="0"/>
            </a:br>
            <a:r>
              <a:rPr lang="en-CA" dirty="0"/>
              <a:t>Rich </a:t>
            </a:r>
            <a:r>
              <a:rPr lang="en-CA" dirty="0" err="1"/>
              <a:t>Curanana</a:t>
            </a:r>
            <a:r>
              <a:rPr lang="en-CA" dirty="0"/>
              <a:t> - Multitask Learning is an approach to </a:t>
            </a:r>
            <a:r>
              <a:rPr lang="en-CA" dirty="0">
                <a:hlinkClick r:id="rId4" tooltip="Inductive transfer"/>
              </a:rPr>
              <a:t>inductive transfer</a:t>
            </a:r>
            <a:r>
              <a:rPr lang="en-CA" dirty="0"/>
              <a:t> that improves </a:t>
            </a:r>
            <a:r>
              <a:rPr lang="en-CA" dirty="0">
                <a:hlinkClick r:id="rId5" tooltip="Generalization error"/>
              </a:rPr>
              <a:t>generalization</a:t>
            </a:r>
            <a:r>
              <a:rPr lang="en-CA" dirty="0"/>
              <a:t> by using the domain information contained in the training signals of related tasks as an </a:t>
            </a:r>
            <a:r>
              <a:rPr lang="en-CA" dirty="0">
                <a:hlinkClick r:id="rId6" tooltip="Inductive bias"/>
              </a:rPr>
              <a:t>inductive bias</a:t>
            </a:r>
            <a:r>
              <a:rPr lang="en-CA" dirty="0"/>
              <a:t>. It does this by learning tasks in parallel while using a shared </a:t>
            </a:r>
            <a:r>
              <a:rPr lang="en-CA" dirty="0">
                <a:hlinkClick r:id="rId7" tooltip="Representation learning"/>
              </a:rPr>
              <a:t>representation</a:t>
            </a:r>
            <a:r>
              <a:rPr lang="en-CA" dirty="0"/>
              <a:t>; what is learned for each task can help other tasks be learned better.</a:t>
            </a:r>
            <a:r>
              <a:rPr lang="en-CA" baseline="30000" dirty="0">
                <a:hlinkClick r:id="rId8"/>
              </a:rPr>
              <a:t>[</a:t>
            </a:r>
            <a:endParaRPr lang="en-CA" dirty="0"/>
          </a:p>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9</a:t>
            </a:fld>
            <a:endParaRPr lang="en-US"/>
          </a:p>
        </p:txBody>
      </p:sp>
    </p:spTree>
    <p:extLst>
      <p:ext uri="{BB962C8B-B14F-4D97-AF65-F5344CB8AC3E}">
        <p14:creationId xmlns:p14="http://schemas.microsoft.com/office/powerpoint/2010/main" val="2325651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63E2-5453-8143-8EE8-FE85D3B27CAA}" type="slidenum">
              <a:rPr lang="en-US" smtClean="0"/>
              <a:t>10</a:t>
            </a:fld>
            <a:endParaRPr lang="en-US"/>
          </a:p>
        </p:txBody>
      </p:sp>
    </p:spTree>
    <p:extLst>
      <p:ext uri="{BB962C8B-B14F-4D97-AF65-F5344CB8AC3E}">
        <p14:creationId xmlns:p14="http://schemas.microsoft.com/office/powerpoint/2010/main" val="2753110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E90C7D35-1215-489E-B495-E0A32F3A8CA0}" type="datetimeFigureOut">
              <a:rPr lang="en-CA" smtClean="0"/>
              <a:t>2019-04-25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226601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90C7D35-1215-489E-B495-E0A32F3A8CA0}" type="datetimeFigureOut">
              <a:rPr lang="en-CA" smtClean="0"/>
              <a:t>2019-04-25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279447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90C7D35-1215-489E-B495-E0A32F3A8CA0}" type="datetimeFigureOut">
              <a:rPr lang="en-CA" smtClean="0"/>
              <a:t>2019-04-25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237938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90C7D35-1215-489E-B495-E0A32F3A8CA0}" type="datetimeFigureOut">
              <a:rPr lang="en-CA" smtClean="0"/>
              <a:t>2019-04-25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159063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0C7D35-1215-489E-B495-E0A32F3A8CA0}" type="datetimeFigureOut">
              <a:rPr lang="en-CA" smtClean="0"/>
              <a:t>2019-04-25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2016955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E90C7D35-1215-489E-B495-E0A32F3A8CA0}" type="datetimeFigureOut">
              <a:rPr lang="en-CA" smtClean="0"/>
              <a:t>2019-04-25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3947061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E90C7D35-1215-489E-B495-E0A32F3A8CA0}" type="datetimeFigureOut">
              <a:rPr lang="en-CA" smtClean="0"/>
              <a:t>2019-04-25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239215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E90C7D35-1215-489E-B495-E0A32F3A8CA0}" type="datetimeFigureOut">
              <a:rPr lang="en-CA" smtClean="0"/>
              <a:t>2019-04-25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153293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C7D35-1215-489E-B495-E0A32F3A8CA0}" type="datetimeFigureOut">
              <a:rPr lang="en-CA" smtClean="0"/>
              <a:t>2019-04-25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2493562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0C7D35-1215-489E-B495-E0A32F3A8CA0}" type="datetimeFigureOut">
              <a:rPr lang="en-CA" smtClean="0"/>
              <a:t>2019-04-25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1569361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0C7D35-1215-489E-B495-E0A32F3A8CA0}" type="datetimeFigureOut">
              <a:rPr lang="en-CA" smtClean="0"/>
              <a:t>2019-04-25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8815BE7-33BD-4156-87D0-4F3D74C8931E}" type="slidenum">
              <a:rPr lang="en-CA" smtClean="0"/>
              <a:t>‹#›</a:t>
            </a:fld>
            <a:endParaRPr lang="en-CA"/>
          </a:p>
        </p:txBody>
      </p:sp>
    </p:spTree>
    <p:extLst>
      <p:ext uri="{BB962C8B-B14F-4D97-AF65-F5344CB8AC3E}">
        <p14:creationId xmlns:p14="http://schemas.microsoft.com/office/powerpoint/2010/main" val="270121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C7D35-1215-489E-B495-E0A32F3A8CA0}" type="datetimeFigureOut">
              <a:rPr lang="en-CA" smtClean="0"/>
              <a:t>2019-04-25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15BE7-33BD-4156-87D0-4F3D74C8931E}" type="slidenum">
              <a:rPr lang="en-CA" smtClean="0"/>
              <a:t>‹#›</a:t>
            </a:fld>
            <a:endParaRPr lang="en-CA"/>
          </a:p>
        </p:txBody>
      </p:sp>
    </p:spTree>
    <p:extLst>
      <p:ext uri="{BB962C8B-B14F-4D97-AF65-F5344CB8AC3E}">
        <p14:creationId xmlns:p14="http://schemas.microsoft.com/office/powerpoint/2010/main" val="3034232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5" y="39234"/>
            <a:ext cx="12170229" cy="989465"/>
          </a:xfrm>
        </p:spPr>
        <p:style>
          <a:lnRef idx="0">
            <a:schemeClr val="dk1"/>
          </a:lnRef>
          <a:fillRef idx="3">
            <a:schemeClr val="dk1"/>
          </a:fillRef>
          <a:effectRef idx="3">
            <a:schemeClr val="dk1"/>
          </a:effectRef>
          <a:fontRef idx="minor">
            <a:schemeClr val="lt1"/>
          </a:fontRef>
        </p:style>
        <p:txBody>
          <a:bodyPr>
            <a:normAutofit/>
          </a:bodyPr>
          <a:lstStyle/>
          <a:p>
            <a:r>
              <a:rPr lang="en-US" sz="3200" dirty="0"/>
              <a:t>Characterizing the current state of a propulsion engine: A comparison of machine learning frameworks</a:t>
            </a:r>
            <a:endParaRPr lang="en-CA" sz="3200" dirty="0"/>
          </a:p>
        </p:txBody>
      </p:sp>
      <p:sp>
        <p:nvSpPr>
          <p:cNvPr id="3" name="Subtitle 2"/>
          <p:cNvSpPr>
            <a:spLocks noGrp="1"/>
          </p:cNvSpPr>
          <p:nvPr>
            <p:ph type="subTitle" idx="1"/>
          </p:nvPr>
        </p:nvSpPr>
        <p:spPr>
          <a:xfrm>
            <a:off x="0" y="1918381"/>
            <a:ext cx="12181113" cy="1208641"/>
          </a:xfrm>
        </p:spPr>
        <p:style>
          <a:lnRef idx="2">
            <a:schemeClr val="dk1"/>
          </a:lnRef>
          <a:fillRef idx="1">
            <a:schemeClr val="lt1"/>
          </a:fillRef>
          <a:effectRef idx="0">
            <a:schemeClr val="dk1"/>
          </a:effectRef>
          <a:fontRef idx="minor">
            <a:schemeClr val="dk1"/>
          </a:fontRef>
        </p:style>
        <p:txBody>
          <a:bodyPr>
            <a:normAutofit/>
          </a:bodyPr>
          <a:lstStyle/>
          <a:p>
            <a:r>
              <a:rPr lang="en-US" sz="1800" dirty="0"/>
              <a:t>Presented by: Srishti Sehgal</a:t>
            </a:r>
          </a:p>
          <a:p>
            <a:r>
              <a:rPr lang="en-US" sz="1800" dirty="0"/>
              <a:t>National Research Council Canada</a:t>
            </a:r>
          </a:p>
          <a:p>
            <a:r>
              <a:rPr lang="en-US" sz="1800" dirty="0"/>
              <a:t>Engineering Science (AERO) @ University of Toronto</a:t>
            </a:r>
            <a:endParaRPr lang="en-CA" sz="1800" dirty="0"/>
          </a:p>
        </p:txBody>
      </p:sp>
      <p:sp>
        <p:nvSpPr>
          <p:cNvPr id="4" name="Subtitle 2"/>
          <p:cNvSpPr txBox="1">
            <a:spLocks/>
          </p:cNvSpPr>
          <p:nvPr/>
        </p:nvSpPr>
        <p:spPr>
          <a:xfrm>
            <a:off x="4206218" y="4993002"/>
            <a:ext cx="3744686" cy="738327"/>
          </a:xfrm>
          <a:prstGeom prst="rect">
            <a:avLst/>
          </a:prstGeom>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i="1" dirty="0"/>
              <a:t>Catherine Cheung</a:t>
            </a:r>
          </a:p>
          <a:p>
            <a:r>
              <a:rPr lang="en-US" sz="1600" i="1" dirty="0"/>
              <a:t>National Research Council Canada</a:t>
            </a:r>
          </a:p>
        </p:txBody>
      </p:sp>
      <p:sp>
        <p:nvSpPr>
          <p:cNvPr id="5" name="Subtitle 2"/>
          <p:cNvSpPr txBox="1">
            <a:spLocks/>
          </p:cNvSpPr>
          <p:nvPr/>
        </p:nvSpPr>
        <p:spPr>
          <a:xfrm>
            <a:off x="10885" y="5007679"/>
            <a:ext cx="3744686" cy="723650"/>
          </a:xfrm>
          <a:prstGeom prst="rect">
            <a:avLst/>
          </a:prstGeom>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i="1" dirty="0"/>
              <a:t>Srishti Sehgal</a:t>
            </a:r>
          </a:p>
          <a:p>
            <a:r>
              <a:rPr lang="en-US" sz="1600" i="1" dirty="0"/>
              <a:t>National Research Council Canada</a:t>
            </a:r>
          </a:p>
        </p:txBody>
      </p:sp>
      <p:sp>
        <p:nvSpPr>
          <p:cNvPr id="6" name="Subtitle 2"/>
          <p:cNvSpPr txBox="1">
            <a:spLocks/>
          </p:cNvSpPr>
          <p:nvPr/>
        </p:nvSpPr>
        <p:spPr>
          <a:xfrm>
            <a:off x="8401552" y="5007679"/>
            <a:ext cx="3747308" cy="738327"/>
          </a:xfrm>
          <a:prstGeom prst="rect">
            <a:avLst/>
          </a:prstGeom>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i="1" dirty="0"/>
              <a:t>Julio Valdes</a:t>
            </a:r>
          </a:p>
          <a:p>
            <a:r>
              <a:rPr lang="en-US" sz="1600" i="1" dirty="0"/>
              <a:t>National Research Council Canada</a:t>
            </a:r>
          </a:p>
        </p:txBody>
      </p:sp>
      <p:sp>
        <p:nvSpPr>
          <p:cNvPr id="7" name="Subtitle 2"/>
          <p:cNvSpPr txBox="1">
            <a:spLocks/>
          </p:cNvSpPr>
          <p:nvPr/>
        </p:nvSpPr>
        <p:spPr>
          <a:xfrm>
            <a:off x="20762" y="6592711"/>
            <a:ext cx="12171238" cy="242711"/>
          </a:xfrm>
          <a:prstGeom prst="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b="1" dirty="0">
                <a:solidFill>
                  <a:schemeClr val="bg1"/>
                </a:solidFill>
              </a:rPr>
              <a:t>Canadian Aeronautics and Space Institute – AERO19 Conference		May 14-16</a:t>
            </a:r>
            <a:r>
              <a:rPr lang="en-US" sz="1200" b="1" baseline="30000" dirty="0">
                <a:solidFill>
                  <a:schemeClr val="bg1"/>
                </a:solidFill>
              </a:rPr>
              <a:t>th</a:t>
            </a:r>
            <a:r>
              <a:rPr lang="en-US" sz="1200" b="1" dirty="0">
                <a:solidFill>
                  <a:schemeClr val="bg1"/>
                </a:solidFill>
              </a:rPr>
              <a:t> , 2019		Laval, QC	</a:t>
            </a:r>
          </a:p>
        </p:txBody>
      </p:sp>
      <p:sp>
        <p:nvSpPr>
          <p:cNvPr id="8" name="Rectangle 7"/>
          <p:cNvSpPr/>
          <p:nvPr/>
        </p:nvSpPr>
        <p:spPr>
          <a:xfrm>
            <a:off x="983761" y="3271840"/>
            <a:ext cx="1351005" cy="159102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415053" y="3278989"/>
            <a:ext cx="1351005" cy="159102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9634068" y="3268846"/>
            <a:ext cx="1351005" cy="159102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8520018F-F5E7-544F-B6E6-9328102CED41}"/>
              </a:ext>
            </a:extLst>
          </p:cNvPr>
          <p:cNvPicPr>
            <a:picLocks noChangeAspect="1"/>
          </p:cNvPicPr>
          <p:nvPr/>
        </p:nvPicPr>
        <p:blipFill>
          <a:blip r:embed="rId3"/>
          <a:stretch>
            <a:fillRect/>
          </a:stretch>
        </p:blipFill>
        <p:spPr>
          <a:xfrm>
            <a:off x="4709381" y="1288483"/>
            <a:ext cx="2794000" cy="419100"/>
          </a:xfrm>
          <a:prstGeom prst="rect">
            <a:avLst/>
          </a:prstGeom>
        </p:spPr>
      </p:pic>
      <p:sp>
        <p:nvSpPr>
          <p:cNvPr id="12" name="TextBox 11">
            <a:extLst>
              <a:ext uri="{FF2B5EF4-FFF2-40B4-BE49-F238E27FC236}">
                <a16:creationId xmlns:a16="http://schemas.microsoft.com/office/drawing/2014/main" id="{A0A129A7-074A-DE4E-B0F9-93D4EDB45B0F}"/>
              </a:ext>
            </a:extLst>
          </p:cNvPr>
          <p:cNvSpPr txBox="1"/>
          <p:nvPr/>
        </p:nvSpPr>
        <p:spPr>
          <a:xfrm>
            <a:off x="3979580" y="6141683"/>
            <a:ext cx="2126801" cy="338554"/>
          </a:xfrm>
          <a:prstGeom prst="rect">
            <a:avLst/>
          </a:prstGeom>
          <a:noFill/>
        </p:spPr>
        <p:txBody>
          <a:bodyPr wrap="none" rtlCol="0">
            <a:spAutoFit/>
          </a:bodyPr>
          <a:lstStyle/>
          <a:p>
            <a:r>
              <a:rPr lang="en-US" sz="1600" i="1" dirty="0"/>
              <a:t>With special thanks to: </a:t>
            </a:r>
          </a:p>
        </p:txBody>
      </p:sp>
      <p:pic>
        <p:nvPicPr>
          <p:cNvPr id="14" name="Picture 13">
            <a:extLst>
              <a:ext uri="{FF2B5EF4-FFF2-40B4-BE49-F238E27FC236}">
                <a16:creationId xmlns:a16="http://schemas.microsoft.com/office/drawing/2014/main" id="{055D7E53-24DC-0640-B66B-4F0BA8D62C75}"/>
              </a:ext>
            </a:extLst>
          </p:cNvPr>
          <p:cNvPicPr>
            <a:picLocks noChangeAspect="1"/>
          </p:cNvPicPr>
          <p:nvPr/>
        </p:nvPicPr>
        <p:blipFill rotWithShape="1">
          <a:blip r:embed="rId4"/>
          <a:srcRect t="44094" b="38111"/>
          <a:stretch/>
        </p:blipFill>
        <p:spPr>
          <a:xfrm>
            <a:off x="6090555" y="6087567"/>
            <a:ext cx="2540000" cy="451991"/>
          </a:xfrm>
          <a:prstGeom prst="rect">
            <a:avLst/>
          </a:prstGeom>
        </p:spPr>
      </p:pic>
    </p:spTree>
    <p:extLst>
      <p:ext uri="{BB962C8B-B14F-4D97-AF65-F5344CB8AC3E}">
        <p14:creationId xmlns:p14="http://schemas.microsoft.com/office/powerpoint/2010/main" val="368283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 y="0"/>
            <a:ext cx="12193200" cy="698400"/>
          </a:xfrm>
        </p:spPr>
        <p:style>
          <a:lnRef idx="3">
            <a:schemeClr val="lt1"/>
          </a:lnRef>
          <a:fillRef idx="1">
            <a:schemeClr val="dk1"/>
          </a:fillRef>
          <a:effectRef idx="1">
            <a:schemeClr val="dk1"/>
          </a:effectRef>
          <a:fontRef idx="minor">
            <a:schemeClr val="lt1"/>
          </a:fontRef>
        </p:style>
        <p:txBody>
          <a:bodyPr/>
          <a:lstStyle/>
          <a:p>
            <a:r>
              <a:rPr lang="en-US" dirty="0"/>
              <a:t>Outline</a:t>
            </a:r>
            <a:endParaRPr lang="en-CA" dirty="0"/>
          </a:p>
        </p:txBody>
      </p:sp>
      <p:sp>
        <p:nvSpPr>
          <p:cNvPr id="4" name="Content Placeholder 2">
            <a:extLst>
              <a:ext uri="{FF2B5EF4-FFF2-40B4-BE49-F238E27FC236}">
                <a16:creationId xmlns:a16="http://schemas.microsoft.com/office/drawing/2014/main" id="{D7A0BB9F-F40B-664A-82B5-8A66407FC082}"/>
              </a:ext>
            </a:extLst>
          </p:cNvPr>
          <p:cNvSpPr txBox="1">
            <a:spLocks/>
          </p:cNvSpPr>
          <p:nvPr/>
        </p:nvSpPr>
        <p:spPr>
          <a:xfrm>
            <a:off x="727419" y="1218326"/>
            <a:ext cx="10735962" cy="5074507"/>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buClr>
                <a:schemeClr val="bg2"/>
              </a:buClr>
              <a:buFont typeface="Wingdings" pitchFamily="2" charset="2"/>
              <a:buChar char="ü"/>
            </a:pPr>
            <a:r>
              <a:rPr lang="en-US" dirty="0">
                <a:solidFill>
                  <a:schemeClr val="bg2"/>
                </a:solidFill>
              </a:rPr>
              <a:t>Motivation</a:t>
            </a:r>
          </a:p>
          <a:p>
            <a:pPr>
              <a:buClr>
                <a:schemeClr val="bg2"/>
              </a:buClr>
              <a:buFont typeface="Wingdings" pitchFamily="2" charset="2"/>
              <a:buChar char="ü"/>
            </a:pPr>
            <a:r>
              <a:rPr lang="en-US" dirty="0">
                <a:solidFill>
                  <a:schemeClr val="bg2"/>
                </a:solidFill>
              </a:rPr>
              <a:t>Literature Review</a:t>
            </a:r>
          </a:p>
          <a:p>
            <a:pPr>
              <a:buClr>
                <a:schemeClr val="bg2"/>
              </a:buClr>
              <a:buFont typeface="Wingdings" pitchFamily="2" charset="2"/>
              <a:buChar char="ü"/>
            </a:pPr>
            <a:r>
              <a:rPr lang="en-US" dirty="0">
                <a:solidFill>
                  <a:schemeClr val="bg2"/>
                </a:solidFill>
              </a:rPr>
              <a:t>Background</a:t>
            </a:r>
          </a:p>
          <a:p>
            <a:pPr lvl="1">
              <a:buClr>
                <a:schemeClr val="bg2"/>
              </a:buClr>
              <a:buFont typeface="Wingdings" pitchFamily="2" charset="2"/>
              <a:buChar char="ü"/>
            </a:pPr>
            <a:r>
              <a:rPr lang="en-US" dirty="0">
                <a:solidFill>
                  <a:schemeClr val="bg2"/>
                </a:solidFill>
              </a:rPr>
              <a:t>ROC Metrics</a:t>
            </a:r>
          </a:p>
          <a:p>
            <a:pPr lvl="1">
              <a:buClr>
                <a:schemeClr val="bg2"/>
              </a:buClr>
              <a:buFont typeface="Wingdings" pitchFamily="2" charset="2"/>
              <a:buChar char="ü"/>
            </a:pPr>
            <a:r>
              <a:rPr lang="en-US" dirty="0">
                <a:solidFill>
                  <a:schemeClr val="bg2"/>
                </a:solidFill>
              </a:rPr>
              <a:t>Auto-encoders</a:t>
            </a:r>
          </a:p>
          <a:p>
            <a:pPr lvl="1">
              <a:buClr>
                <a:schemeClr val="bg2"/>
              </a:buClr>
              <a:buFont typeface="Wingdings" pitchFamily="2" charset="2"/>
              <a:buChar char="ü"/>
            </a:pPr>
            <a:r>
              <a:rPr lang="en-US" dirty="0">
                <a:solidFill>
                  <a:schemeClr val="bg2"/>
                </a:solidFill>
              </a:rPr>
              <a:t>Machine Learning Models </a:t>
            </a:r>
          </a:p>
          <a:p>
            <a:pPr lvl="1">
              <a:buClr>
                <a:schemeClr val="bg2"/>
              </a:buClr>
              <a:buFont typeface="Wingdings" pitchFamily="2" charset="2"/>
              <a:buChar char="ü"/>
            </a:pPr>
            <a:r>
              <a:rPr lang="en-US" dirty="0">
                <a:solidFill>
                  <a:schemeClr val="bg2"/>
                </a:solidFill>
              </a:rPr>
              <a:t>Multi-task Learning</a:t>
            </a:r>
          </a:p>
          <a:p>
            <a:pPr>
              <a:buClr>
                <a:schemeClr val="accent5">
                  <a:lumMod val="75000"/>
                </a:schemeClr>
              </a:buClr>
              <a:buFont typeface="Wingdings" pitchFamily="2" charset="2"/>
              <a:buChar char="q"/>
            </a:pPr>
            <a:r>
              <a:rPr lang="en-US" dirty="0">
                <a:solidFill>
                  <a:sysClr val="windowText" lastClr="000000"/>
                </a:solidFill>
              </a:rPr>
              <a:t>Experimental Setup – Models</a:t>
            </a:r>
          </a:p>
          <a:p>
            <a:pPr>
              <a:buClr>
                <a:schemeClr val="accent5">
                  <a:lumMod val="75000"/>
                </a:schemeClr>
              </a:buClr>
              <a:buFont typeface="Wingdings" pitchFamily="2" charset="2"/>
              <a:buChar char="q"/>
            </a:pPr>
            <a:r>
              <a:rPr lang="en-US" dirty="0">
                <a:solidFill>
                  <a:sysClr val="windowText" lastClr="000000"/>
                </a:solidFill>
              </a:rPr>
              <a:t>Results</a:t>
            </a:r>
          </a:p>
          <a:p>
            <a:pPr>
              <a:buClr>
                <a:schemeClr val="accent5">
                  <a:lumMod val="75000"/>
                </a:schemeClr>
              </a:buClr>
              <a:buFont typeface="Wingdings" pitchFamily="2" charset="2"/>
              <a:buChar char="q"/>
            </a:pPr>
            <a:r>
              <a:rPr lang="en-US" dirty="0">
                <a:solidFill>
                  <a:sysClr val="windowText" lastClr="000000"/>
                </a:solidFill>
              </a:rPr>
              <a:t>Discussion</a:t>
            </a:r>
          </a:p>
          <a:p>
            <a:pPr>
              <a:buClr>
                <a:schemeClr val="accent5">
                  <a:lumMod val="75000"/>
                </a:schemeClr>
              </a:buClr>
              <a:buFont typeface="Wingdings" pitchFamily="2" charset="2"/>
              <a:buChar char="q"/>
            </a:pPr>
            <a:r>
              <a:rPr lang="en-US" dirty="0">
                <a:solidFill>
                  <a:sysClr val="windowText" lastClr="000000"/>
                </a:solidFill>
              </a:rPr>
              <a:t>Summary</a:t>
            </a:r>
          </a:p>
        </p:txBody>
      </p:sp>
    </p:spTree>
    <p:extLst>
      <p:ext uri="{BB962C8B-B14F-4D97-AF65-F5344CB8AC3E}">
        <p14:creationId xmlns:p14="http://schemas.microsoft.com/office/powerpoint/2010/main" val="3617072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00" y="28417"/>
            <a:ext cx="12193200" cy="698400"/>
          </a:xfrm>
        </p:spPr>
        <p:style>
          <a:lnRef idx="3">
            <a:schemeClr val="lt1"/>
          </a:lnRef>
          <a:fillRef idx="1">
            <a:schemeClr val="dk1"/>
          </a:fillRef>
          <a:effectRef idx="1">
            <a:schemeClr val="dk1"/>
          </a:effectRef>
          <a:fontRef idx="minor">
            <a:schemeClr val="lt1"/>
          </a:fontRef>
        </p:style>
        <p:txBody>
          <a:bodyPr>
            <a:normAutofit/>
          </a:bodyPr>
          <a:lstStyle/>
          <a:p>
            <a:r>
              <a:rPr lang="en-US" b="1" dirty="0"/>
              <a:t>Experimental Setup - Models</a:t>
            </a:r>
            <a:endParaRPr lang="en-CA" b="1" dirty="0"/>
          </a:p>
        </p:txBody>
      </p:sp>
      <p:sp>
        <p:nvSpPr>
          <p:cNvPr id="26" name="Content Placeholder 25">
            <a:extLst>
              <a:ext uri="{FF2B5EF4-FFF2-40B4-BE49-F238E27FC236}">
                <a16:creationId xmlns:a16="http://schemas.microsoft.com/office/drawing/2014/main" id="{DCC6E6EC-BD65-E442-8939-9E8E637A4BCD}"/>
              </a:ext>
            </a:extLst>
          </p:cNvPr>
          <p:cNvSpPr>
            <a:spLocks noGrp="1"/>
          </p:cNvSpPr>
          <p:nvPr>
            <p:ph idx="1"/>
          </p:nvPr>
        </p:nvSpPr>
        <p:spPr>
          <a:xfrm>
            <a:off x="7828192" y="1351447"/>
            <a:ext cx="3954463" cy="5277953"/>
          </a:xfrm>
        </p:spPr>
        <p:txBody>
          <a:bodyPr>
            <a:normAutofit fontScale="92500" lnSpcReduction="20000"/>
          </a:bodyPr>
          <a:lstStyle/>
          <a:p>
            <a:r>
              <a:rPr lang="en-CA" sz="2800" dirty="0"/>
              <a:t>In this work, we compare the new proposed machine learning model to an original framework.</a:t>
            </a:r>
          </a:p>
          <a:p>
            <a:r>
              <a:rPr lang="en-CA" sz="2800" dirty="0"/>
              <a:t>We train an autoencoder with different layers to reduce dimensionality as well as extracting relevant features under constraints formulated by a cost function. </a:t>
            </a:r>
          </a:p>
          <a:p>
            <a:r>
              <a:rPr lang="en-CA" sz="2800" dirty="0"/>
              <a:t>Mention parts to each type of framework</a:t>
            </a:r>
          </a:p>
          <a:p>
            <a:r>
              <a:rPr lang="en-CA" sz="2800" dirty="0"/>
              <a:t>Mention the types of errors, learning rates, batch size </a:t>
            </a:r>
            <a:r>
              <a:rPr lang="en-CA" sz="2800" dirty="0" err="1"/>
              <a:t>etc</a:t>
            </a:r>
            <a:endParaRPr lang="en-CA" sz="2800" dirty="0"/>
          </a:p>
          <a:p>
            <a:endParaRPr lang="en-US" sz="2800" dirty="0"/>
          </a:p>
        </p:txBody>
      </p:sp>
      <p:pic>
        <p:nvPicPr>
          <p:cNvPr id="6" name="Picture 1" descr="page2image5898240">
            <a:extLst>
              <a:ext uri="{FF2B5EF4-FFF2-40B4-BE49-F238E27FC236}">
                <a16:creationId xmlns:a16="http://schemas.microsoft.com/office/drawing/2014/main" id="{880BE69D-9118-AB4D-8181-1156876537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354" y="3309794"/>
            <a:ext cx="6443671" cy="345259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DF26D7E8-B502-3940-82E0-D3AAED3B3891}"/>
              </a:ext>
            </a:extLst>
          </p:cNvPr>
          <p:cNvGrpSpPr/>
          <p:nvPr/>
        </p:nvGrpSpPr>
        <p:grpSpPr>
          <a:xfrm>
            <a:off x="2144472" y="1557500"/>
            <a:ext cx="4913553" cy="1098993"/>
            <a:chOff x="128433" y="1053711"/>
            <a:chExt cx="4036165" cy="976795"/>
          </a:xfrm>
        </p:grpSpPr>
        <p:sp>
          <p:nvSpPr>
            <p:cNvPr id="4" name="Rectangle 3">
              <a:extLst>
                <a:ext uri="{FF2B5EF4-FFF2-40B4-BE49-F238E27FC236}">
                  <a16:creationId xmlns:a16="http://schemas.microsoft.com/office/drawing/2014/main" id="{D4E4C5F3-FAD4-7849-B291-286BC4122BE6}"/>
                </a:ext>
              </a:extLst>
            </p:cNvPr>
            <p:cNvSpPr/>
            <p:nvPr/>
          </p:nvSpPr>
          <p:spPr>
            <a:xfrm>
              <a:off x="1210234" y="1053711"/>
              <a:ext cx="282388" cy="976795"/>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p>
          </p:txBody>
        </p:sp>
        <p:sp>
          <p:nvSpPr>
            <p:cNvPr id="11" name="Rectangle 10">
              <a:extLst>
                <a:ext uri="{FF2B5EF4-FFF2-40B4-BE49-F238E27FC236}">
                  <a16:creationId xmlns:a16="http://schemas.microsoft.com/office/drawing/2014/main" id="{524AA8D5-302C-6148-A2E0-09EDC60C335F}"/>
                </a:ext>
              </a:extLst>
            </p:cNvPr>
            <p:cNvSpPr/>
            <p:nvPr/>
          </p:nvSpPr>
          <p:spPr>
            <a:xfrm>
              <a:off x="1994895" y="1262139"/>
              <a:ext cx="282388" cy="559937"/>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p>
          </p:txBody>
        </p:sp>
        <p:cxnSp>
          <p:nvCxnSpPr>
            <p:cNvPr id="7" name="Straight Arrow Connector 6">
              <a:extLst>
                <a:ext uri="{FF2B5EF4-FFF2-40B4-BE49-F238E27FC236}">
                  <a16:creationId xmlns:a16="http://schemas.microsoft.com/office/drawing/2014/main" id="{1A671BCC-D9CA-3848-9A27-82852B9F6BEC}"/>
                </a:ext>
              </a:extLst>
            </p:cNvPr>
            <p:cNvCxnSpPr>
              <a:cxnSpLocks/>
              <a:stCxn id="18" idx="3"/>
              <a:endCxn id="4" idx="1"/>
            </p:cNvCxnSpPr>
            <p:nvPr/>
          </p:nvCxnSpPr>
          <p:spPr>
            <a:xfrm flipV="1">
              <a:off x="771470" y="1542109"/>
              <a:ext cx="438765" cy="6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0CBD458-7066-0149-9FB1-7667A9180C3D}"/>
                </a:ext>
              </a:extLst>
            </p:cNvPr>
            <p:cNvCxnSpPr>
              <a:cxnSpLocks/>
              <a:stCxn id="4" idx="3"/>
              <a:endCxn id="11" idx="1"/>
            </p:cNvCxnSpPr>
            <p:nvPr/>
          </p:nvCxnSpPr>
          <p:spPr>
            <a:xfrm flipV="1">
              <a:off x="1492622" y="1542108"/>
              <a:ext cx="5022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DD4C881-304F-434F-A6AF-4BC649295274}"/>
                </a:ext>
              </a:extLst>
            </p:cNvPr>
            <p:cNvCxnSpPr>
              <a:cxnSpLocks/>
              <a:stCxn id="11" idx="3"/>
            </p:cNvCxnSpPr>
            <p:nvPr/>
          </p:nvCxnSpPr>
          <p:spPr>
            <a:xfrm>
              <a:off x="2277283" y="1542108"/>
              <a:ext cx="3815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718C5AB-5827-6448-AA42-D516EFEF6FF7}"/>
                </a:ext>
              </a:extLst>
            </p:cNvPr>
            <p:cNvSpPr txBox="1"/>
            <p:nvPr/>
          </p:nvSpPr>
          <p:spPr>
            <a:xfrm>
              <a:off x="128433" y="1261200"/>
              <a:ext cx="643037" cy="574465"/>
            </a:xfrm>
            <a:prstGeom prst="rect">
              <a:avLst/>
            </a:prstGeom>
            <a:noFill/>
          </p:spPr>
          <p:txBody>
            <a:bodyPr wrap="square" rtlCol="0">
              <a:spAutoFit/>
            </a:bodyPr>
            <a:lstStyle/>
            <a:p>
              <a:pPr algn="ctr"/>
              <a:r>
                <a:rPr lang="en-US" sz="1200" b="1" dirty="0"/>
                <a:t>INPUT FEATURE SET</a:t>
              </a:r>
            </a:p>
          </p:txBody>
        </p:sp>
        <p:sp>
          <p:nvSpPr>
            <p:cNvPr id="25" name="TextBox 24">
              <a:extLst>
                <a:ext uri="{FF2B5EF4-FFF2-40B4-BE49-F238E27FC236}">
                  <a16:creationId xmlns:a16="http://schemas.microsoft.com/office/drawing/2014/main" id="{D0E894F7-A6E3-FE42-9E48-0F88CDCC5DD2}"/>
                </a:ext>
              </a:extLst>
            </p:cNvPr>
            <p:cNvSpPr txBox="1"/>
            <p:nvPr/>
          </p:nvSpPr>
          <p:spPr>
            <a:xfrm>
              <a:off x="2559671" y="1338695"/>
              <a:ext cx="1604927" cy="646331"/>
            </a:xfrm>
            <a:prstGeom prst="rect">
              <a:avLst/>
            </a:prstGeom>
            <a:noFill/>
          </p:spPr>
          <p:txBody>
            <a:bodyPr wrap="square" rtlCol="0">
              <a:spAutoFit/>
            </a:bodyPr>
            <a:lstStyle/>
            <a:p>
              <a:pPr algn="ctr"/>
              <a:r>
                <a:rPr lang="en-US" sz="1200" b="1" dirty="0"/>
                <a:t>OUTPUT = HEALTHY/FAILED</a:t>
              </a:r>
            </a:p>
            <a:p>
              <a:pPr algn="ctr"/>
              <a:r>
                <a:rPr lang="en-US" sz="1200" b="1" dirty="0"/>
                <a:t>L</a:t>
              </a:r>
              <a:r>
                <a:rPr lang="en-US" sz="1200" b="1" baseline="-25000" dirty="0"/>
                <a:t>F1</a:t>
              </a:r>
              <a:r>
                <a:rPr lang="en-US" sz="1200" b="1" dirty="0"/>
                <a:t>= Classification Loss</a:t>
              </a:r>
            </a:p>
          </p:txBody>
        </p:sp>
      </p:grpSp>
      <p:sp>
        <p:nvSpPr>
          <p:cNvPr id="21" name="Rectangle 20">
            <a:extLst>
              <a:ext uri="{FF2B5EF4-FFF2-40B4-BE49-F238E27FC236}">
                <a16:creationId xmlns:a16="http://schemas.microsoft.com/office/drawing/2014/main" id="{956723E7-89EA-5444-BD95-5A995F0A5B97}"/>
              </a:ext>
            </a:extLst>
          </p:cNvPr>
          <p:cNvSpPr/>
          <p:nvPr/>
        </p:nvSpPr>
        <p:spPr>
          <a:xfrm>
            <a:off x="-49522" y="873353"/>
            <a:ext cx="3578032" cy="646331"/>
          </a:xfrm>
          <a:prstGeom prst="rect">
            <a:avLst/>
          </a:prstGeom>
          <a:noFill/>
        </p:spPr>
        <p:txBody>
          <a:bodyPr wrap="none" lIns="91440" tIns="45720" rIns="91440" bIns="4572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u="sng" dirty="0">
                <a:ln/>
                <a:solidFill>
                  <a:schemeClr val="bg2">
                    <a:lumMod val="50000"/>
                  </a:schemeClr>
                </a:solidFill>
              </a:rPr>
              <a:t>Framework 1 – F1</a:t>
            </a:r>
          </a:p>
        </p:txBody>
      </p:sp>
      <p:sp>
        <p:nvSpPr>
          <p:cNvPr id="28" name="Rectangle 27">
            <a:extLst>
              <a:ext uri="{FF2B5EF4-FFF2-40B4-BE49-F238E27FC236}">
                <a16:creationId xmlns:a16="http://schemas.microsoft.com/office/drawing/2014/main" id="{383380F8-1943-A245-AEEF-57751945E0C7}"/>
              </a:ext>
            </a:extLst>
          </p:cNvPr>
          <p:cNvSpPr/>
          <p:nvPr/>
        </p:nvSpPr>
        <p:spPr>
          <a:xfrm>
            <a:off x="-52825" y="2694310"/>
            <a:ext cx="3889014"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u="sng" dirty="0">
                <a:ln/>
                <a:solidFill>
                  <a:schemeClr val="bg2">
                    <a:lumMod val="50000"/>
                  </a:schemeClr>
                </a:solidFill>
              </a:rPr>
              <a:t>Framework 2 - MTF</a:t>
            </a:r>
          </a:p>
        </p:txBody>
      </p:sp>
    </p:spTree>
    <p:extLst>
      <p:ext uri="{BB962C8B-B14F-4D97-AF65-F5344CB8AC3E}">
        <p14:creationId xmlns:p14="http://schemas.microsoft.com/office/powerpoint/2010/main" val="235666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9" y="0"/>
            <a:ext cx="12193200" cy="698400"/>
          </a:xfrm>
        </p:spPr>
        <p:style>
          <a:lnRef idx="3">
            <a:schemeClr val="lt1"/>
          </a:lnRef>
          <a:fillRef idx="1">
            <a:schemeClr val="dk1"/>
          </a:fillRef>
          <a:effectRef idx="1">
            <a:schemeClr val="dk1"/>
          </a:effectRef>
          <a:fontRef idx="minor">
            <a:schemeClr val="lt1"/>
          </a:fontRef>
        </p:style>
        <p:txBody>
          <a:bodyPr/>
          <a:lstStyle/>
          <a:p>
            <a:r>
              <a:rPr lang="en-US" dirty="0"/>
              <a:t>Results</a:t>
            </a:r>
            <a:endParaRPr lang="en-CA" dirty="0"/>
          </a:p>
        </p:txBody>
      </p:sp>
      <p:grpSp>
        <p:nvGrpSpPr>
          <p:cNvPr id="18" name="Group 17">
            <a:extLst>
              <a:ext uri="{FF2B5EF4-FFF2-40B4-BE49-F238E27FC236}">
                <a16:creationId xmlns:a16="http://schemas.microsoft.com/office/drawing/2014/main" id="{CA1124C6-D6CC-8144-AF90-3F5CA7D31DCB}"/>
              </a:ext>
            </a:extLst>
          </p:cNvPr>
          <p:cNvGrpSpPr/>
          <p:nvPr/>
        </p:nvGrpSpPr>
        <p:grpSpPr>
          <a:xfrm>
            <a:off x="101067" y="1318533"/>
            <a:ext cx="11961290" cy="5672141"/>
            <a:chOff x="838200" y="1702479"/>
            <a:chExt cx="9155888" cy="2501622"/>
          </a:xfrm>
        </p:grpSpPr>
        <p:pic>
          <p:nvPicPr>
            <p:cNvPr id="16" name="Picture 15">
              <a:extLst>
                <a:ext uri="{FF2B5EF4-FFF2-40B4-BE49-F238E27FC236}">
                  <a16:creationId xmlns:a16="http://schemas.microsoft.com/office/drawing/2014/main" id="{1603ECCB-AA04-CB47-A614-750F4DE6CC33}"/>
                </a:ext>
              </a:extLst>
            </p:cNvPr>
            <p:cNvPicPr>
              <a:picLocks noChangeAspect="1"/>
            </p:cNvPicPr>
            <p:nvPr/>
          </p:nvPicPr>
          <p:blipFill rotWithShape="1">
            <a:blip r:embed="rId3">
              <a:extLst>
                <a:ext uri="{28A0092B-C50C-407E-A947-70E740481C1C}">
                  <a14:useLocalDpi xmlns:a14="http://schemas.microsoft.com/office/drawing/2010/main" val="0"/>
                </a:ext>
              </a:extLst>
            </a:blip>
            <a:srcRect l="1368" t="30761" r="11415" b="33229"/>
            <a:stretch/>
          </p:blipFill>
          <p:spPr>
            <a:xfrm>
              <a:off x="838200" y="1702479"/>
              <a:ext cx="9155888" cy="2469472"/>
            </a:xfrm>
            <a:prstGeom prst="rect">
              <a:avLst/>
            </a:prstGeom>
          </p:spPr>
        </p:pic>
        <p:pic>
          <p:nvPicPr>
            <p:cNvPr id="17" name="Picture 16">
              <a:extLst>
                <a:ext uri="{FF2B5EF4-FFF2-40B4-BE49-F238E27FC236}">
                  <a16:creationId xmlns:a16="http://schemas.microsoft.com/office/drawing/2014/main" id="{A74629B5-ABF5-A946-950C-316F7C59B3A2}"/>
                </a:ext>
              </a:extLst>
            </p:cNvPr>
            <p:cNvPicPr>
              <a:picLocks noChangeAspect="1"/>
            </p:cNvPicPr>
            <p:nvPr/>
          </p:nvPicPr>
          <p:blipFill rotWithShape="1">
            <a:blip r:embed="rId4">
              <a:extLst>
                <a:ext uri="{28A0092B-C50C-407E-A947-70E740481C1C}">
                  <a14:useLocalDpi xmlns:a14="http://schemas.microsoft.com/office/drawing/2010/main" val="0"/>
                </a:ext>
              </a:extLst>
            </a:blip>
            <a:srcRect l="61730" t="31216" r="11631" b="32775"/>
            <a:stretch/>
          </p:blipFill>
          <p:spPr>
            <a:xfrm>
              <a:off x="7043734" y="1734629"/>
              <a:ext cx="2922975" cy="2469472"/>
            </a:xfrm>
            <a:prstGeom prst="rect">
              <a:avLst/>
            </a:prstGeom>
          </p:spPr>
        </p:pic>
      </p:grpSp>
      <p:sp>
        <p:nvSpPr>
          <p:cNvPr id="20" name="TextBox 19">
            <a:extLst>
              <a:ext uri="{FF2B5EF4-FFF2-40B4-BE49-F238E27FC236}">
                <a16:creationId xmlns:a16="http://schemas.microsoft.com/office/drawing/2014/main" id="{06F965D4-DB49-8244-9B66-580FB143AFFA}"/>
              </a:ext>
            </a:extLst>
          </p:cNvPr>
          <p:cNvSpPr txBox="1"/>
          <p:nvPr/>
        </p:nvSpPr>
        <p:spPr>
          <a:xfrm>
            <a:off x="4460080" y="1218967"/>
            <a:ext cx="3243263" cy="523220"/>
          </a:xfrm>
          <a:prstGeom prst="rect">
            <a:avLst/>
          </a:prstGeom>
          <a:noFill/>
        </p:spPr>
        <p:txBody>
          <a:bodyPr wrap="square" rtlCol="0">
            <a:spAutoFit/>
          </a:bodyPr>
          <a:lstStyle/>
          <a:p>
            <a:r>
              <a:rPr lang="en-US" sz="2800" dirty="0"/>
              <a:t>Initial and Final Loss</a:t>
            </a:r>
          </a:p>
        </p:txBody>
      </p:sp>
      <p:pic>
        <p:nvPicPr>
          <p:cNvPr id="21" name="Content Placeholder 4">
            <a:extLst>
              <a:ext uri="{FF2B5EF4-FFF2-40B4-BE49-F238E27FC236}">
                <a16:creationId xmlns:a16="http://schemas.microsoft.com/office/drawing/2014/main" id="{724B7035-67FF-3247-8432-02F9D75006FB}"/>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30778" t="12552" r="40287" b="44895"/>
          <a:stretch/>
        </p:blipFill>
        <p:spPr>
          <a:xfrm>
            <a:off x="8208002" y="698400"/>
            <a:ext cx="3973917" cy="3922586"/>
          </a:xfrm>
          <a:ln w="38100">
            <a:solidFill>
              <a:schemeClr val="tx1"/>
            </a:solidFill>
          </a:ln>
          <a:effectLst>
            <a:outerShdw blurRad="50800" dist="38100" dir="8100000" sx="103000" sy="103000" algn="tr" rotWithShape="0">
              <a:prstClr val="black">
                <a:alpha val="40000"/>
              </a:prstClr>
            </a:outerShdw>
          </a:effectLst>
        </p:spPr>
      </p:pic>
    </p:spTree>
    <p:extLst>
      <p:ext uri="{BB962C8B-B14F-4D97-AF65-F5344CB8AC3E}">
        <p14:creationId xmlns:p14="http://schemas.microsoft.com/office/powerpoint/2010/main" val="330916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95303-C196-4B44-BDCF-0CED08259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613" y="0"/>
            <a:ext cx="5715000" cy="6858000"/>
          </a:xfrm>
          <a:prstGeom prst="rect">
            <a:avLst/>
          </a:prstGeom>
        </p:spPr>
      </p:pic>
      <p:pic>
        <p:nvPicPr>
          <p:cNvPr id="2" name="Picture 1">
            <a:extLst>
              <a:ext uri="{FF2B5EF4-FFF2-40B4-BE49-F238E27FC236}">
                <a16:creationId xmlns:a16="http://schemas.microsoft.com/office/drawing/2014/main" id="{381DA578-F65D-4743-8F3D-1AD885D26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25" y="0"/>
            <a:ext cx="5715000" cy="6858000"/>
          </a:xfrm>
          <a:prstGeom prst="rect">
            <a:avLst/>
          </a:prstGeom>
        </p:spPr>
      </p:pic>
    </p:spTree>
    <p:extLst>
      <p:ext uri="{BB962C8B-B14F-4D97-AF65-F5344CB8AC3E}">
        <p14:creationId xmlns:p14="http://schemas.microsoft.com/office/powerpoint/2010/main" val="111105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1EF5199-20D7-8B4B-AB5B-1A33C93F19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641349"/>
            <a:ext cx="5575301" cy="5575301"/>
          </a:xfrm>
        </p:spPr>
      </p:pic>
      <p:pic>
        <p:nvPicPr>
          <p:cNvPr id="17" name="Picture 16">
            <a:extLst>
              <a:ext uri="{FF2B5EF4-FFF2-40B4-BE49-F238E27FC236}">
                <a16:creationId xmlns:a16="http://schemas.microsoft.com/office/drawing/2014/main" id="{0C06D2E5-D8A2-C846-84F5-B0BD24876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155" y="641349"/>
            <a:ext cx="5514975" cy="5514975"/>
          </a:xfrm>
          <a:prstGeom prst="rect">
            <a:avLst/>
          </a:prstGeom>
        </p:spPr>
      </p:pic>
    </p:spTree>
    <p:extLst>
      <p:ext uri="{BB962C8B-B14F-4D97-AF65-F5344CB8AC3E}">
        <p14:creationId xmlns:p14="http://schemas.microsoft.com/office/powerpoint/2010/main" val="2084640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D90EAC-13C4-8442-9203-DEF057A1A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594" y="435767"/>
            <a:ext cx="5557837" cy="5557837"/>
          </a:xfrm>
          <a:prstGeom prst="rect">
            <a:avLst/>
          </a:prstGeom>
        </p:spPr>
      </p:pic>
      <p:pic>
        <p:nvPicPr>
          <p:cNvPr id="8" name="Picture 7">
            <a:extLst>
              <a:ext uri="{FF2B5EF4-FFF2-40B4-BE49-F238E27FC236}">
                <a16:creationId xmlns:a16="http://schemas.microsoft.com/office/drawing/2014/main" id="{4E93FFDB-E152-994F-886B-817CAC835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775" y="331785"/>
            <a:ext cx="5661819" cy="5661819"/>
          </a:xfrm>
          <a:prstGeom prst="rect">
            <a:avLst/>
          </a:prstGeom>
        </p:spPr>
      </p:pic>
    </p:spTree>
    <p:extLst>
      <p:ext uri="{BB962C8B-B14F-4D97-AF65-F5344CB8AC3E}">
        <p14:creationId xmlns:p14="http://schemas.microsoft.com/office/powerpoint/2010/main" val="93051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C309A-6266-2D4A-BD52-DE577BA17E27}"/>
              </a:ext>
            </a:extLst>
          </p:cNvPr>
          <p:cNvPicPr>
            <a:picLocks noChangeAspect="1"/>
          </p:cNvPicPr>
          <p:nvPr/>
        </p:nvPicPr>
        <p:blipFill>
          <a:blip r:embed="rId3"/>
          <a:stretch>
            <a:fillRect/>
          </a:stretch>
        </p:blipFill>
        <p:spPr>
          <a:xfrm>
            <a:off x="263528" y="287430"/>
            <a:ext cx="5145906" cy="5145906"/>
          </a:xfrm>
          <a:prstGeom prst="rect">
            <a:avLst/>
          </a:prstGeom>
        </p:spPr>
      </p:pic>
      <p:pic>
        <p:nvPicPr>
          <p:cNvPr id="4" name="Picture 3">
            <a:extLst>
              <a:ext uri="{FF2B5EF4-FFF2-40B4-BE49-F238E27FC236}">
                <a16:creationId xmlns:a16="http://schemas.microsoft.com/office/drawing/2014/main" id="{A141AB69-6BB1-C242-AEF0-5FF9DA75E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434" y="375116"/>
            <a:ext cx="5320479" cy="5174360"/>
          </a:xfrm>
          <a:prstGeom prst="rect">
            <a:avLst/>
          </a:prstGeom>
        </p:spPr>
      </p:pic>
    </p:spTree>
    <p:extLst>
      <p:ext uri="{BB962C8B-B14F-4D97-AF65-F5344CB8AC3E}">
        <p14:creationId xmlns:p14="http://schemas.microsoft.com/office/powerpoint/2010/main" val="881138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A56D07-229E-2645-A89A-8FD0766A3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790" y="735806"/>
            <a:ext cx="4822243" cy="4743450"/>
          </a:xfrm>
          <a:prstGeom prst="rect">
            <a:avLst/>
          </a:prstGeom>
        </p:spPr>
      </p:pic>
      <p:pic>
        <p:nvPicPr>
          <p:cNvPr id="6" name="Picture 5">
            <a:extLst>
              <a:ext uri="{FF2B5EF4-FFF2-40B4-BE49-F238E27FC236}">
                <a16:creationId xmlns:a16="http://schemas.microsoft.com/office/drawing/2014/main" id="{FFFF2159-ECCE-6146-8B3C-3E7AD99038FD}"/>
              </a:ext>
            </a:extLst>
          </p:cNvPr>
          <p:cNvPicPr>
            <a:picLocks noChangeAspect="1"/>
          </p:cNvPicPr>
          <p:nvPr/>
        </p:nvPicPr>
        <p:blipFill>
          <a:blip r:embed="rId4"/>
          <a:stretch>
            <a:fillRect/>
          </a:stretch>
        </p:blipFill>
        <p:spPr>
          <a:xfrm>
            <a:off x="666762" y="416731"/>
            <a:ext cx="5062526" cy="5062526"/>
          </a:xfrm>
          <a:prstGeom prst="rect">
            <a:avLst/>
          </a:prstGeom>
        </p:spPr>
      </p:pic>
    </p:spTree>
    <p:extLst>
      <p:ext uri="{BB962C8B-B14F-4D97-AF65-F5344CB8AC3E}">
        <p14:creationId xmlns:p14="http://schemas.microsoft.com/office/powerpoint/2010/main" val="1448834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3200" cy="698400"/>
          </a:xfrm>
        </p:spPr>
        <p:style>
          <a:lnRef idx="3">
            <a:schemeClr val="lt1"/>
          </a:lnRef>
          <a:fillRef idx="1">
            <a:schemeClr val="dk1"/>
          </a:fillRef>
          <a:effectRef idx="1">
            <a:schemeClr val="dk1"/>
          </a:effectRef>
          <a:fontRef idx="minor">
            <a:schemeClr val="lt1"/>
          </a:fontRef>
        </p:style>
        <p:txBody>
          <a:bodyPr/>
          <a:lstStyle/>
          <a:p>
            <a:r>
              <a:rPr lang="en-US" dirty="0"/>
              <a:t>Discussion</a:t>
            </a:r>
            <a:endParaRPr lang="en-CA" dirty="0"/>
          </a:p>
        </p:txBody>
      </p:sp>
      <p:graphicFrame>
        <p:nvGraphicFramePr>
          <p:cNvPr id="4" name="Table 3">
            <a:extLst>
              <a:ext uri="{FF2B5EF4-FFF2-40B4-BE49-F238E27FC236}">
                <a16:creationId xmlns:a16="http://schemas.microsoft.com/office/drawing/2014/main" id="{2BBFDD47-AA79-8147-923C-7A9877A8AD77}"/>
              </a:ext>
            </a:extLst>
          </p:cNvPr>
          <p:cNvGraphicFramePr>
            <a:graphicFrameLocks noGrp="1"/>
          </p:cNvGraphicFramePr>
          <p:nvPr>
            <p:extLst>
              <p:ext uri="{D42A27DB-BD31-4B8C-83A1-F6EECF244321}">
                <p14:modId xmlns:p14="http://schemas.microsoft.com/office/powerpoint/2010/main" val="2472129094"/>
              </p:ext>
            </p:extLst>
          </p:nvPr>
        </p:nvGraphicFramePr>
        <p:xfrm>
          <a:off x="881746" y="2280477"/>
          <a:ext cx="9879693" cy="3521177"/>
        </p:xfrm>
        <a:graphic>
          <a:graphicData uri="http://schemas.openxmlformats.org/drawingml/2006/table">
            <a:tbl>
              <a:tblPr firstRow="1" bandRow="1">
                <a:tableStyleId>{22838BEF-8BB2-4498-84A7-C5851F593DF1}</a:tableStyleId>
              </a:tblPr>
              <a:tblGrid>
                <a:gridCol w="1490893">
                  <a:extLst>
                    <a:ext uri="{9D8B030D-6E8A-4147-A177-3AD203B41FA5}">
                      <a16:colId xmlns:a16="http://schemas.microsoft.com/office/drawing/2014/main" val="616702352"/>
                    </a:ext>
                  </a:extLst>
                </a:gridCol>
                <a:gridCol w="725839">
                  <a:extLst>
                    <a:ext uri="{9D8B030D-6E8A-4147-A177-3AD203B41FA5}">
                      <a16:colId xmlns:a16="http://schemas.microsoft.com/office/drawing/2014/main" val="88515275"/>
                    </a:ext>
                  </a:extLst>
                </a:gridCol>
                <a:gridCol w="983668">
                  <a:extLst>
                    <a:ext uri="{9D8B030D-6E8A-4147-A177-3AD203B41FA5}">
                      <a16:colId xmlns:a16="http://schemas.microsoft.com/office/drawing/2014/main" val="1715792976"/>
                    </a:ext>
                  </a:extLst>
                </a:gridCol>
                <a:gridCol w="871855">
                  <a:extLst>
                    <a:ext uri="{9D8B030D-6E8A-4147-A177-3AD203B41FA5}">
                      <a16:colId xmlns:a16="http://schemas.microsoft.com/office/drawing/2014/main" val="4110374089"/>
                    </a:ext>
                  </a:extLst>
                </a:gridCol>
                <a:gridCol w="829634">
                  <a:extLst>
                    <a:ext uri="{9D8B030D-6E8A-4147-A177-3AD203B41FA5}">
                      <a16:colId xmlns:a16="http://schemas.microsoft.com/office/drawing/2014/main" val="1925393182"/>
                    </a:ext>
                  </a:extLst>
                </a:gridCol>
                <a:gridCol w="829634">
                  <a:extLst>
                    <a:ext uri="{9D8B030D-6E8A-4147-A177-3AD203B41FA5}">
                      <a16:colId xmlns:a16="http://schemas.microsoft.com/office/drawing/2014/main" val="3726293774"/>
                    </a:ext>
                  </a:extLst>
                </a:gridCol>
                <a:gridCol w="829634">
                  <a:extLst>
                    <a:ext uri="{9D8B030D-6E8A-4147-A177-3AD203B41FA5}">
                      <a16:colId xmlns:a16="http://schemas.microsoft.com/office/drawing/2014/main" val="2039891892"/>
                    </a:ext>
                  </a:extLst>
                </a:gridCol>
                <a:gridCol w="829634">
                  <a:extLst>
                    <a:ext uri="{9D8B030D-6E8A-4147-A177-3AD203B41FA5}">
                      <a16:colId xmlns:a16="http://schemas.microsoft.com/office/drawing/2014/main" val="4282457688"/>
                    </a:ext>
                  </a:extLst>
                </a:gridCol>
                <a:gridCol w="829634">
                  <a:extLst>
                    <a:ext uri="{9D8B030D-6E8A-4147-A177-3AD203B41FA5}">
                      <a16:colId xmlns:a16="http://schemas.microsoft.com/office/drawing/2014/main" val="2571980233"/>
                    </a:ext>
                  </a:extLst>
                </a:gridCol>
                <a:gridCol w="829634">
                  <a:extLst>
                    <a:ext uri="{9D8B030D-6E8A-4147-A177-3AD203B41FA5}">
                      <a16:colId xmlns:a16="http://schemas.microsoft.com/office/drawing/2014/main" val="624198892"/>
                    </a:ext>
                  </a:extLst>
                </a:gridCol>
                <a:gridCol w="829634">
                  <a:extLst>
                    <a:ext uri="{9D8B030D-6E8A-4147-A177-3AD203B41FA5}">
                      <a16:colId xmlns:a16="http://schemas.microsoft.com/office/drawing/2014/main" val="4293575151"/>
                    </a:ext>
                  </a:extLst>
                </a:gridCol>
              </a:tblGrid>
              <a:tr h="792905">
                <a:tc>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lang="en-US" dirty="0">
                          <a:solidFill>
                            <a:schemeClr val="bg1"/>
                          </a:solidFill>
                        </a:rPr>
                        <a:t>Total Reconstruction Loss</a:t>
                      </a:r>
                    </a:p>
                  </a:txBody>
                  <a:tcPr anchor="ctr">
                    <a:lnL w="12700" cmpd="sng">
                      <a:noFill/>
                    </a:lnL>
                    <a:solidFill>
                      <a:schemeClr val="accent5">
                        <a:lumMod val="75000"/>
                      </a:schemeClr>
                    </a:solidFill>
                  </a:tcPr>
                </a:tc>
                <a:tc hMerge="1">
                  <a:txBody>
                    <a:bodyPr/>
                    <a:lstStyle/>
                    <a:p>
                      <a:endParaRPr lang="en-US" dirty="0"/>
                    </a:p>
                  </a:txBody>
                  <a:tcPr/>
                </a:tc>
                <a:tc gridSpan="8">
                  <a:txBody>
                    <a:bodyPr/>
                    <a:lstStyle/>
                    <a:p>
                      <a:pPr algn="ctr"/>
                      <a:r>
                        <a:rPr lang="en-US" dirty="0">
                          <a:solidFill>
                            <a:schemeClr val="bg1"/>
                          </a:solidFill>
                        </a:rPr>
                        <a:t>Classification Accuracy </a:t>
                      </a:r>
                    </a:p>
                  </a:txBody>
                  <a:tcPr anchor="ctr">
                    <a:solidFill>
                      <a:schemeClr val="accent5">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45252563"/>
                  </a:ext>
                </a:extLst>
              </a:tr>
              <a:tr h="396453">
                <a:tc rowSpan="2">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2">
                  <a:txBody>
                    <a:bodyPr/>
                    <a:lstStyle/>
                    <a:p>
                      <a:pPr algn="ctr"/>
                      <a:r>
                        <a:rPr lang="en-US" b="1" dirty="0"/>
                        <a:t>TRA</a:t>
                      </a:r>
                    </a:p>
                  </a:txBody>
                  <a:tcPr anchor="ctr">
                    <a:lnL w="12700" cmpd="sng">
                      <a:noFill/>
                    </a:lnL>
                  </a:tcPr>
                </a:tc>
                <a:tc rowSpan="2">
                  <a:txBody>
                    <a:bodyPr/>
                    <a:lstStyle/>
                    <a:p>
                      <a:pPr algn="ctr"/>
                      <a:r>
                        <a:rPr lang="en-US" b="1" dirty="0"/>
                        <a:t>TST</a:t>
                      </a:r>
                    </a:p>
                  </a:txBody>
                  <a:tcPr anchor="ctr"/>
                </a:tc>
                <a:tc gridSpan="4">
                  <a:txBody>
                    <a:bodyPr/>
                    <a:lstStyle/>
                    <a:p>
                      <a:pPr algn="ctr"/>
                      <a:r>
                        <a:rPr lang="en-US" b="1" dirty="0"/>
                        <a:t>TRA</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b="1" dirty="0"/>
                        <a:t>TST</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60908570"/>
                  </a:ext>
                </a:extLst>
              </a:tr>
              <a:tr h="54244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b="1" dirty="0"/>
                        <a:t>TPR</a:t>
                      </a:r>
                    </a:p>
                  </a:txBody>
                  <a:tcPr anchor="ctr"/>
                </a:tc>
                <a:tc>
                  <a:txBody>
                    <a:bodyPr/>
                    <a:lstStyle/>
                    <a:p>
                      <a:pPr algn="ctr"/>
                      <a:r>
                        <a:rPr lang="en-US" b="1" dirty="0"/>
                        <a:t>FPR</a:t>
                      </a:r>
                    </a:p>
                  </a:txBody>
                  <a:tcPr anchor="ctr"/>
                </a:tc>
                <a:tc>
                  <a:txBody>
                    <a:bodyPr/>
                    <a:lstStyle/>
                    <a:p>
                      <a:pPr algn="ctr"/>
                      <a:r>
                        <a:rPr lang="en-US" b="1" dirty="0"/>
                        <a:t>PPV</a:t>
                      </a:r>
                    </a:p>
                  </a:txBody>
                  <a:tcPr anchor="ctr"/>
                </a:tc>
                <a:tc>
                  <a:txBody>
                    <a:bodyPr/>
                    <a:lstStyle/>
                    <a:p>
                      <a:pPr algn="ctr"/>
                      <a:r>
                        <a:rPr lang="en-US" b="1" dirty="0"/>
                        <a:t>FNR</a:t>
                      </a:r>
                    </a:p>
                  </a:txBody>
                  <a:tcPr anchor="ctr"/>
                </a:tc>
                <a:tc>
                  <a:txBody>
                    <a:bodyPr/>
                    <a:lstStyle/>
                    <a:p>
                      <a:pPr algn="ctr"/>
                      <a:r>
                        <a:rPr lang="en-US" b="1" dirty="0"/>
                        <a:t>TPR</a:t>
                      </a:r>
                    </a:p>
                  </a:txBody>
                  <a:tcPr anchor="ctr"/>
                </a:tc>
                <a:tc>
                  <a:txBody>
                    <a:bodyPr/>
                    <a:lstStyle/>
                    <a:p>
                      <a:pPr algn="ctr"/>
                      <a:r>
                        <a:rPr lang="en-US" b="1" dirty="0"/>
                        <a:t>FPR</a:t>
                      </a:r>
                    </a:p>
                  </a:txBody>
                  <a:tcPr anchor="ctr"/>
                </a:tc>
                <a:tc>
                  <a:txBody>
                    <a:bodyPr/>
                    <a:lstStyle/>
                    <a:p>
                      <a:pPr algn="ctr"/>
                      <a:r>
                        <a:rPr lang="en-US" b="1" dirty="0"/>
                        <a:t>PPV</a:t>
                      </a:r>
                    </a:p>
                  </a:txBody>
                  <a:tcPr anchor="ctr"/>
                </a:tc>
                <a:tc>
                  <a:txBody>
                    <a:bodyPr/>
                    <a:lstStyle/>
                    <a:p>
                      <a:pPr algn="ctr"/>
                      <a:r>
                        <a:rPr lang="en-US" b="1" dirty="0"/>
                        <a:t>FNR</a:t>
                      </a:r>
                    </a:p>
                  </a:txBody>
                  <a:tcPr anchor="ctr"/>
                </a:tc>
                <a:extLst>
                  <a:ext uri="{0D108BD9-81ED-4DB2-BD59-A6C34878D82A}">
                    <a16:rowId xmlns:a16="http://schemas.microsoft.com/office/drawing/2014/main" val="3086212603"/>
                  </a:ext>
                </a:extLst>
              </a:tr>
              <a:tr h="479160">
                <a:tc>
                  <a:txBody>
                    <a:bodyPr/>
                    <a:lstStyle/>
                    <a:p>
                      <a:pPr algn="ctr"/>
                      <a:r>
                        <a:rPr lang="en-US" b="1" dirty="0">
                          <a:solidFill>
                            <a:schemeClr val="bg1"/>
                          </a:solidFill>
                        </a:rPr>
                        <a:t>F1</a:t>
                      </a:r>
                    </a:p>
                  </a:txBody>
                  <a:tcPr anchor="ctr">
                    <a:lnT w="12700" cmpd="sng">
                      <a:noFill/>
                    </a:lnT>
                    <a:solidFill>
                      <a:schemeClr val="accent5">
                        <a:lumMod val="75000"/>
                      </a:schemeClr>
                    </a:solidFill>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0.9851</a:t>
                      </a:r>
                    </a:p>
                  </a:txBody>
                  <a:tcPr anchor="ctr"/>
                </a:tc>
                <a:tc>
                  <a:txBody>
                    <a:bodyPr/>
                    <a:lstStyle/>
                    <a:p>
                      <a:pPr algn="ctr"/>
                      <a:r>
                        <a:rPr lang="en-US" dirty="0"/>
                        <a:t>0.0009</a:t>
                      </a:r>
                    </a:p>
                  </a:txBody>
                  <a:tcPr anchor="ctr"/>
                </a:tc>
                <a:tc>
                  <a:txBody>
                    <a:bodyPr/>
                    <a:lstStyle/>
                    <a:p>
                      <a:pPr algn="ctr"/>
                      <a:r>
                        <a:rPr lang="en-US" dirty="0"/>
                        <a:t>0.9871</a:t>
                      </a:r>
                    </a:p>
                  </a:txBody>
                  <a:tcPr anchor="ctr"/>
                </a:tc>
                <a:tc>
                  <a:txBody>
                    <a:bodyPr/>
                    <a:lstStyle/>
                    <a:p>
                      <a:pPr algn="ctr"/>
                      <a:r>
                        <a:rPr lang="en-US" dirty="0"/>
                        <a:t>0.0149</a:t>
                      </a:r>
                    </a:p>
                  </a:txBody>
                  <a:tcPr anchor="ctr"/>
                </a:tc>
                <a:tc>
                  <a:txBody>
                    <a:bodyPr/>
                    <a:lstStyle/>
                    <a:p>
                      <a:pPr algn="ctr"/>
                      <a:r>
                        <a:rPr lang="en-US" dirty="0"/>
                        <a:t>0.9870</a:t>
                      </a:r>
                    </a:p>
                  </a:txBody>
                  <a:tcPr anchor="ctr"/>
                </a:tc>
                <a:tc>
                  <a:txBody>
                    <a:bodyPr/>
                    <a:lstStyle/>
                    <a:p>
                      <a:pPr algn="ctr"/>
                      <a:r>
                        <a:rPr lang="en-US" dirty="0"/>
                        <a:t>0.0011</a:t>
                      </a:r>
                    </a:p>
                  </a:txBody>
                  <a:tcPr anchor="ctr"/>
                </a:tc>
                <a:tc>
                  <a:txBody>
                    <a:bodyPr/>
                    <a:lstStyle/>
                    <a:p>
                      <a:pPr algn="ctr"/>
                      <a:r>
                        <a:rPr lang="en-US" dirty="0"/>
                        <a:t>0.9876</a:t>
                      </a:r>
                    </a:p>
                  </a:txBody>
                  <a:tcPr anchor="ctr"/>
                </a:tc>
                <a:tc>
                  <a:txBody>
                    <a:bodyPr/>
                    <a:lstStyle/>
                    <a:p>
                      <a:pPr algn="ctr"/>
                      <a:r>
                        <a:rPr lang="en-US" dirty="0"/>
                        <a:t>0.0130</a:t>
                      </a:r>
                    </a:p>
                  </a:txBody>
                  <a:tcPr anchor="ctr"/>
                </a:tc>
                <a:extLst>
                  <a:ext uri="{0D108BD9-81ED-4DB2-BD59-A6C34878D82A}">
                    <a16:rowId xmlns:a16="http://schemas.microsoft.com/office/drawing/2014/main" val="1347578881"/>
                  </a:ext>
                </a:extLst>
              </a:tr>
              <a:tr h="1095223">
                <a:tc>
                  <a:txBody>
                    <a:bodyPr/>
                    <a:lstStyle/>
                    <a:p>
                      <a:pPr algn="ctr"/>
                      <a:r>
                        <a:rPr lang="en-US" b="1" dirty="0">
                          <a:solidFill>
                            <a:schemeClr val="bg1"/>
                          </a:solidFill>
                        </a:rPr>
                        <a:t>MTF</a:t>
                      </a:r>
                    </a:p>
                  </a:txBody>
                  <a:tcPr anchor="ctr">
                    <a:solidFill>
                      <a:schemeClr val="accent5">
                        <a:lumMod val="75000"/>
                      </a:schemeClr>
                    </a:solidFill>
                  </a:tcPr>
                </a:tc>
                <a:tc>
                  <a:txBody>
                    <a:bodyPr/>
                    <a:lstStyle/>
                    <a:p>
                      <a:pPr algn="ctr"/>
                      <a:r>
                        <a:rPr lang="en-US" dirty="0"/>
                        <a:t>16.7% of initial loss</a:t>
                      </a:r>
                    </a:p>
                  </a:txBody>
                  <a:tcPr anchor="ctr"/>
                </a:tc>
                <a:tc>
                  <a:txBody>
                    <a:bodyPr/>
                    <a:lstStyle/>
                    <a:p>
                      <a:pPr algn="ctr"/>
                      <a:r>
                        <a:rPr lang="en-US" dirty="0"/>
                        <a:t>7% of initial loss</a:t>
                      </a:r>
                    </a:p>
                  </a:txBody>
                  <a:tcPr anchor="ctr"/>
                </a:tc>
                <a:tc>
                  <a:txBody>
                    <a:bodyPr/>
                    <a:lstStyle/>
                    <a:p>
                      <a:pPr algn="ctr"/>
                      <a:r>
                        <a:rPr lang="en-US" dirty="0"/>
                        <a:t>0.9712</a:t>
                      </a:r>
                    </a:p>
                  </a:txBody>
                  <a:tcPr anchor="ctr"/>
                </a:tc>
                <a:tc>
                  <a:txBody>
                    <a:bodyPr/>
                    <a:lstStyle/>
                    <a:p>
                      <a:pPr algn="ctr"/>
                      <a:r>
                        <a:rPr lang="en-US" dirty="0"/>
                        <a:t>0.0011</a:t>
                      </a:r>
                    </a:p>
                  </a:txBody>
                  <a:tcPr anchor="ctr"/>
                </a:tc>
                <a:tc>
                  <a:txBody>
                    <a:bodyPr/>
                    <a:lstStyle/>
                    <a:p>
                      <a:pPr algn="ctr"/>
                      <a:r>
                        <a:rPr lang="en-US" dirty="0"/>
                        <a:t>0.9833</a:t>
                      </a:r>
                    </a:p>
                  </a:txBody>
                  <a:tcPr anchor="ctr"/>
                </a:tc>
                <a:tc>
                  <a:txBody>
                    <a:bodyPr/>
                    <a:lstStyle/>
                    <a:p>
                      <a:pPr algn="ctr"/>
                      <a:r>
                        <a:rPr lang="en-US" dirty="0"/>
                        <a:t>0.0288</a:t>
                      </a:r>
                    </a:p>
                  </a:txBody>
                  <a:tcPr anchor="ctr"/>
                </a:tc>
                <a:tc>
                  <a:txBody>
                    <a:bodyPr/>
                    <a:lstStyle/>
                    <a:p>
                      <a:pPr algn="ctr"/>
                      <a:r>
                        <a:rPr lang="en-US" dirty="0"/>
                        <a:t>0.9705</a:t>
                      </a:r>
                    </a:p>
                  </a:txBody>
                  <a:tcPr anchor="ctr"/>
                </a:tc>
                <a:tc>
                  <a:txBody>
                    <a:bodyPr/>
                    <a:lstStyle/>
                    <a:p>
                      <a:pPr algn="ctr"/>
                      <a:r>
                        <a:rPr lang="en-US" dirty="0"/>
                        <a:t>0.0008</a:t>
                      </a:r>
                    </a:p>
                  </a:txBody>
                  <a:tcPr anchor="ctr"/>
                </a:tc>
                <a:tc>
                  <a:txBody>
                    <a:bodyPr/>
                    <a:lstStyle/>
                    <a:p>
                      <a:pPr algn="ctr"/>
                      <a:r>
                        <a:rPr lang="en-US" dirty="0"/>
                        <a:t>0.9905</a:t>
                      </a:r>
                    </a:p>
                  </a:txBody>
                  <a:tcPr anchor="ctr"/>
                </a:tc>
                <a:tc>
                  <a:txBody>
                    <a:bodyPr/>
                    <a:lstStyle/>
                    <a:p>
                      <a:pPr algn="ctr"/>
                      <a:r>
                        <a:rPr lang="en-US" dirty="0"/>
                        <a:t>0.0295</a:t>
                      </a:r>
                    </a:p>
                  </a:txBody>
                  <a:tcPr anchor="ctr"/>
                </a:tc>
                <a:extLst>
                  <a:ext uri="{0D108BD9-81ED-4DB2-BD59-A6C34878D82A}">
                    <a16:rowId xmlns:a16="http://schemas.microsoft.com/office/drawing/2014/main" val="2734636954"/>
                  </a:ext>
                </a:extLst>
              </a:tr>
            </a:tbl>
          </a:graphicData>
        </a:graphic>
      </p:graphicFrame>
      <p:graphicFrame>
        <p:nvGraphicFramePr>
          <p:cNvPr id="7" name="Table 6">
            <a:extLst>
              <a:ext uri="{FF2B5EF4-FFF2-40B4-BE49-F238E27FC236}">
                <a16:creationId xmlns:a16="http://schemas.microsoft.com/office/drawing/2014/main" id="{958E8502-FF43-BE48-A207-CA33DF53F10A}"/>
              </a:ext>
            </a:extLst>
          </p:cNvPr>
          <p:cNvGraphicFramePr>
            <a:graphicFrameLocks noGrp="1"/>
          </p:cNvGraphicFramePr>
          <p:nvPr>
            <p:extLst>
              <p:ext uri="{D42A27DB-BD31-4B8C-83A1-F6EECF244321}">
                <p14:modId xmlns:p14="http://schemas.microsoft.com/office/powerpoint/2010/main" val="17600800"/>
              </p:ext>
            </p:extLst>
          </p:nvPr>
        </p:nvGraphicFramePr>
        <p:xfrm>
          <a:off x="2383981" y="1596449"/>
          <a:ext cx="8377458" cy="4205205"/>
        </p:xfrm>
        <a:graphic>
          <a:graphicData uri="http://schemas.openxmlformats.org/drawingml/2006/table">
            <a:tbl>
              <a:tblPr firstRow="1" bandRow="1">
                <a:tableStyleId>{22838BEF-8BB2-4498-84A7-C5851F593DF1}</a:tableStyleId>
              </a:tblPr>
              <a:tblGrid>
                <a:gridCol w="1050406">
                  <a:extLst>
                    <a:ext uri="{9D8B030D-6E8A-4147-A177-3AD203B41FA5}">
                      <a16:colId xmlns:a16="http://schemas.microsoft.com/office/drawing/2014/main" val="231932388"/>
                    </a:ext>
                  </a:extLst>
                </a:gridCol>
                <a:gridCol w="1050406">
                  <a:extLst>
                    <a:ext uri="{9D8B030D-6E8A-4147-A177-3AD203B41FA5}">
                      <a16:colId xmlns:a16="http://schemas.microsoft.com/office/drawing/2014/main" val="821652532"/>
                    </a:ext>
                  </a:extLst>
                </a:gridCol>
                <a:gridCol w="1050406">
                  <a:extLst>
                    <a:ext uri="{9D8B030D-6E8A-4147-A177-3AD203B41FA5}">
                      <a16:colId xmlns:a16="http://schemas.microsoft.com/office/drawing/2014/main" val="2339680912"/>
                    </a:ext>
                  </a:extLst>
                </a:gridCol>
                <a:gridCol w="1050406">
                  <a:extLst>
                    <a:ext uri="{9D8B030D-6E8A-4147-A177-3AD203B41FA5}">
                      <a16:colId xmlns:a16="http://schemas.microsoft.com/office/drawing/2014/main" val="1918662599"/>
                    </a:ext>
                  </a:extLst>
                </a:gridCol>
                <a:gridCol w="1050406">
                  <a:extLst>
                    <a:ext uri="{9D8B030D-6E8A-4147-A177-3AD203B41FA5}">
                      <a16:colId xmlns:a16="http://schemas.microsoft.com/office/drawing/2014/main" val="939024435"/>
                    </a:ext>
                  </a:extLst>
                </a:gridCol>
                <a:gridCol w="1050406">
                  <a:extLst>
                    <a:ext uri="{9D8B030D-6E8A-4147-A177-3AD203B41FA5}">
                      <a16:colId xmlns:a16="http://schemas.microsoft.com/office/drawing/2014/main" val="1009459134"/>
                    </a:ext>
                  </a:extLst>
                </a:gridCol>
                <a:gridCol w="1050406">
                  <a:extLst>
                    <a:ext uri="{9D8B030D-6E8A-4147-A177-3AD203B41FA5}">
                      <a16:colId xmlns:a16="http://schemas.microsoft.com/office/drawing/2014/main" val="621990083"/>
                    </a:ext>
                  </a:extLst>
                </a:gridCol>
                <a:gridCol w="1024616">
                  <a:extLst>
                    <a:ext uri="{9D8B030D-6E8A-4147-A177-3AD203B41FA5}">
                      <a16:colId xmlns:a16="http://schemas.microsoft.com/office/drawing/2014/main" val="3201674191"/>
                    </a:ext>
                  </a:extLst>
                </a:gridCol>
              </a:tblGrid>
              <a:tr h="584509">
                <a:tc gridSpan="8">
                  <a:txBody>
                    <a:bodyPr/>
                    <a:lstStyle/>
                    <a:p>
                      <a:pPr algn="ctr"/>
                      <a:r>
                        <a:rPr lang="en-US" dirty="0">
                          <a:solidFill>
                            <a:schemeClr val="bg1"/>
                          </a:solidFill>
                        </a:rPr>
                        <a:t>SVM Accuracy (Linear Separability)</a:t>
                      </a:r>
                    </a:p>
                  </a:txBody>
                  <a:tcPr anchor="ctr">
                    <a:solidFill>
                      <a:schemeClr val="accent5">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019151"/>
                  </a:ext>
                </a:extLst>
              </a:tr>
              <a:tr h="689821">
                <a:tc gridSpan="4">
                  <a:txBody>
                    <a:bodyPr/>
                    <a:lstStyle/>
                    <a:p>
                      <a:pPr algn="ctr"/>
                      <a:r>
                        <a:rPr lang="en-US" b="1" dirty="0"/>
                        <a:t>TRA</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b="1" dirty="0"/>
                        <a:t>TST</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29099356"/>
                  </a:ext>
                </a:extLst>
              </a:tr>
              <a:tr h="943844">
                <a:tc>
                  <a:txBody>
                    <a:bodyPr/>
                    <a:lstStyle/>
                    <a:p>
                      <a:pPr algn="ctr"/>
                      <a:r>
                        <a:rPr lang="en-US" b="1" dirty="0"/>
                        <a:t>TPR</a:t>
                      </a:r>
                    </a:p>
                  </a:txBody>
                  <a:tcPr anchor="ctr"/>
                </a:tc>
                <a:tc>
                  <a:txBody>
                    <a:bodyPr/>
                    <a:lstStyle/>
                    <a:p>
                      <a:pPr algn="ctr"/>
                      <a:r>
                        <a:rPr lang="en-US" b="1" dirty="0"/>
                        <a:t>FPR</a:t>
                      </a:r>
                    </a:p>
                  </a:txBody>
                  <a:tcPr anchor="ctr"/>
                </a:tc>
                <a:tc>
                  <a:txBody>
                    <a:bodyPr/>
                    <a:lstStyle/>
                    <a:p>
                      <a:pPr algn="ctr"/>
                      <a:r>
                        <a:rPr lang="en-US" b="1" dirty="0"/>
                        <a:t>PPV</a:t>
                      </a:r>
                    </a:p>
                  </a:txBody>
                  <a:tcPr anchor="ctr"/>
                </a:tc>
                <a:tc>
                  <a:txBody>
                    <a:bodyPr/>
                    <a:lstStyle/>
                    <a:p>
                      <a:pPr algn="ctr"/>
                      <a:r>
                        <a:rPr lang="en-US" b="1" dirty="0"/>
                        <a:t>FNR</a:t>
                      </a:r>
                    </a:p>
                  </a:txBody>
                  <a:tcPr anchor="ctr"/>
                </a:tc>
                <a:tc>
                  <a:txBody>
                    <a:bodyPr/>
                    <a:lstStyle/>
                    <a:p>
                      <a:pPr algn="ctr"/>
                      <a:r>
                        <a:rPr lang="en-US" b="1" dirty="0"/>
                        <a:t>TPR</a:t>
                      </a:r>
                    </a:p>
                  </a:txBody>
                  <a:tcPr anchor="ctr"/>
                </a:tc>
                <a:tc>
                  <a:txBody>
                    <a:bodyPr/>
                    <a:lstStyle/>
                    <a:p>
                      <a:pPr algn="ctr"/>
                      <a:r>
                        <a:rPr lang="en-US" b="1" dirty="0"/>
                        <a:t>FPR</a:t>
                      </a:r>
                    </a:p>
                  </a:txBody>
                  <a:tcPr anchor="ctr"/>
                </a:tc>
                <a:tc>
                  <a:txBody>
                    <a:bodyPr/>
                    <a:lstStyle/>
                    <a:p>
                      <a:pPr algn="ctr"/>
                      <a:r>
                        <a:rPr lang="en-US" b="1" dirty="0"/>
                        <a:t>PPV</a:t>
                      </a:r>
                    </a:p>
                  </a:txBody>
                  <a:tcPr anchor="ctr"/>
                </a:tc>
                <a:tc>
                  <a:txBody>
                    <a:bodyPr/>
                    <a:lstStyle/>
                    <a:p>
                      <a:pPr algn="ctr"/>
                      <a:r>
                        <a:rPr lang="en-US" b="1" dirty="0"/>
                        <a:t>FNR</a:t>
                      </a:r>
                    </a:p>
                  </a:txBody>
                  <a:tcPr anchor="ctr"/>
                </a:tc>
                <a:extLst>
                  <a:ext uri="{0D108BD9-81ED-4DB2-BD59-A6C34878D82A}">
                    <a16:rowId xmlns:a16="http://schemas.microsoft.com/office/drawing/2014/main" val="1661963113"/>
                  </a:ext>
                </a:extLst>
              </a:tr>
              <a:tr h="799316">
                <a:tc>
                  <a:txBody>
                    <a:bodyPr/>
                    <a:lstStyle/>
                    <a:p>
                      <a:r>
                        <a:rPr lang="en-US" dirty="0"/>
                        <a:t>1.0000</a:t>
                      </a:r>
                    </a:p>
                  </a:txBody>
                  <a:tcPr anchor="ctr"/>
                </a:tc>
                <a:tc>
                  <a:txBody>
                    <a:bodyPr/>
                    <a:lstStyle/>
                    <a:p>
                      <a:r>
                        <a:rPr lang="en-US" dirty="0"/>
                        <a:t>0.0475</a:t>
                      </a:r>
                    </a:p>
                  </a:txBody>
                  <a:tcPr anchor="ctr"/>
                </a:tc>
                <a:tc>
                  <a:txBody>
                    <a:bodyPr/>
                    <a:lstStyle/>
                    <a:p>
                      <a:r>
                        <a:rPr lang="en-US" dirty="0"/>
                        <a:t>0.5844</a:t>
                      </a:r>
                    </a:p>
                  </a:txBody>
                  <a:tcPr anchor="ctr"/>
                </a:tc>
                <a:tc>
                  <a:txBody>
                    <a:bodyPr/>
                    <a:lstStyle/>
                    <a:p>
                      <a:r>
                        <a:rPr lang="en-US" dirty="0"/>
                        <a:t>0.0000</a:t>
                      </a:r>
                    </a:p>
                  </a:txBody>
                  <a:tcPr anchor="ctr"/>
                </a:tc>
                <a:tc>
                  <a:txBody>
                    <a:bodyPr/>
                    <a:lstStyle/>
                    <a:p>
                      <a:pPr algn="ctr"/>
                      <a:r>
                        <a:rPr lang="en-US" dirty="0"/>
                        <a:t>0.9998</a:t>
                      </a:r>
                    </a:p>
                  </a:txBody>
                  <a:tcPr anchor="ctr"/>
                </a:tc>
                <a:tc>
                  <a:txBody>
                    <a:bodyPr/>
                    <a:lstStyle/>
                    <a:p>
                      <a:pPr algn="ctr"/>
                      <a:r>
                        <a:rPr lang="en-US" dirty="0"/>
                        <a:t>0.0482</a:t>
                      </a:r>
                    </a:p>
                  </a:txBody>
                  <a:tcPr anchor="ctr"/>
                </a:tc>
                <a:tc>
                  <a:txBody>
                    <a:bodyPr/>
                    <a:lstStyle/>
                    <a:p>
                      <a:pPr algn="ctr"/>
                      <a:r>
                        <a:rPr lang="en-US" dirty="0"/>
                        <a:t>0.6406</a:t>
                      </a:r>
                    </a:p>
                  </a:txBody>
                  <a:tcPr anchor="ctr"/>
                </a:tc>
                <a:tc>
                  <a:txBody>
                    <a:bodyPr/>
                    <a:lstStyle/>
                    <a:p>
                      <a:pPr algn="ctr"/>
                      <a:r>
                        <a:rPr lang="en-US" dirty="0"/>
                        <a:t>0.0002</a:t>
                      </a:r>
                    </a:p>
                  </a:txBody>
                  <a:tcPr anchor="ctr"/>
                </a:tc>
                <a:extLst>
                  <a:ext uri="{0D108BD9-81ED-4DB2-BD59-A6C34878D82A}">
                    <a16:rowId xmlns:a16="http://schemas.microsoft.com/office/drawing/2014/main" val="3258572300"/>
                  </a:ext>
                </a:extLst>
              </a:tr>
              <a:tr h="1187715">
                <a:tc>
                  <a:txBody>
                    <a:bodyPr/>
                    <a:lstStyle/>
                    <a:p>
                      <a:pPr algn="ctr"/>
                      <a:r>
                        <a:rPr lang="en-US" dirty="0"/>
                        <a:t>0.9999</a:t>
                      </a:r>
                    </a:p>
                  </a:txBody>
                  <a:tcPr anchor="ctr"/>
                </a:tc>
                <a:tc>
                  <a:txBody>
                    <a:bodyPr/>
                    <a:lstStyle/>
                    <a:p>
                      <a:pPr algn="ctr"/>
                      <a:r>
                        <a:rPr lang="en-US" dirty="0"/>
                        <a:t>0.0249</a:t>
                      </a:r>
                    </a:p>
                  </a:txBody>
                  <a:tcPr anchor="ctr"/>
                </a:tc>
                <a:tc>
                  <a:txBody>
                    <a:bodyPr/>
                    <a:lstStyle/>
                    <a:p>
                      <a:pPr algn="ctr"/>
                      <a:r>
                        <a:rPr lang="en-US" dirty="0"/>
                        <a:t>0.7287</a:t>
                      </a:r>
                    </a:p>
                  </a:txBody>
                  <a:tcPr anchor="ctr"/>
                </a:tc>
                <a:tc>
                  <a:txBody>
                    <a:bodyPr/>
                    <a:lstStyle/>
                    <a:p>
                      <a:pPr algn="ctr"/>
                      <a:r>
                        <a:rPr lang="en-US" dirty="0"/>
                        <a:t>0.0001</a:t>
                      </a:r>
                    </a:p>
                  </a:txBody>
                  <a:tcPr anchor="ctr"/>
                </a:tc>
                <a:tc>
                  <a:txBody>
                    <a:bodyPr/>
                    <a:lstStyle/>
                    <a:p>
                      <a:pPr algn="ctr"/>
                      <a:r>
                        <a:rPr lang="en-US" dirty="0"/>
                        <a:t>0.9993</a:t>
                      </a:r>
                    </a:p>
                  </a:txBody>
                  <a:tcPr anchor="ctr"/>
                </a:tc>
                <a:tc>
                  <a:txBody>
                    <a:bodyPr/>
                    <a:lstStyle/>
                    <a:p>
                      <a:pPr algn="ctr"/>
                      <a:r>
                        <a:rPr lang="en-US" dirty="0"/>
                        <a:t>0.0249</a:t>
                      </a:r>
                    </a:p>
                  </a:txBody>
                  <a:tcPr anchor="ctr"/>
                </a:tc>
                <a:tc>
                  <a:txBody>
                    <a:bodyPr/>
                    <a:lstStyle/>
                    <a:p>
                      <a:pPr algn="ctr"/>
                      <a:r>
                        <a:rPr lang="en-US" dirty="0"/>
                        <a:t>0.8379</a:t>
                      </a:r>
                    </a:p>
                  </a:txBody>
                  <a:tcPr anchor="ctr"/>
                </a:tc>
                <a:tc>
                  <a:txBody>
                    <a:bodyPr/>
                    <a:lstStyle/>
                    <a:p>
                      <a:pPr algn="ctr"/>
                      <a:r>
                        <a:rPr lang="en-US" dirty="0"/>
                        <a:t>0.0007</a:t>
                      </a:r>
                    </a:p>
                  </a:txBody>
                  <a:tcPr anchor="ctr"/>
                </a:tc>
                <a:extLst>
                  <a:ext uri="{0D108BD9-81ED-4DB2-BD59-A6C34878D82A}">
                    <a16:rowId xmlns:a16="http://schemas.microsoft.com/office/drawing/2014/main" val="836757567"/>
                  </a:ext>
                </a:extLst>
              </a:tr>
            </a:tbl>
          </a:graphicData>
        </a:graphic>
      </p:graphicFrame>
    </p:spTree>
    <p:extLst>
      <p:ext uri="{BB962C8B-B14F-4D97-AF65-F5344CB8AC3E}">
        <p14:creationId xmlns:p14="http://schemas.microsoft.com/office/powerpoint/2010/main" val="368752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 y="0"/>
            <a:ext cx="12193200" cy="698400"/>
          </a:xfrm>
        </p:spPr>
        <p:style>
          <a:lnRef idx="3">
            <a:schemeClr val="lt1"/>
          </a:lnRef>
          <a:fillRef idx="1">
            <a:schemeClr val="dk1"/>
          </a:fillRef>
          <a:effectRef idx="1">
            <a:schemeClr val="dk1"/>
          </a:effectRef>
          <a:fontRef idx="minor">
            <a:schemeClr val="lt1"/>
          </a:fontRef>
        </p:style>
        <p:txBody>
          <a:bodyPr/>
          <a:lstStyle/>
          <a:p>
            <a:r>
              <a:rPr lang="en-US" dirty="0"/>
              <a:t>Summary and Future Steps</a:t>
            </a:r>
            <a:endParaRPr lang="en-CA" dirty="0"/>
          </a:p>
        </p:txBody>
      </p:sp>
      <p:sp>
        <p:nvSpPr>
          <p:cNvPr id="3" name="Content Placeholder 2"/>
          <p:cNvSpPr>
            <a:spLocks noGrp="1"/>
          </p:cNvSpPr>
          <p:nvPr>
            <p:ph idx="1"/>
          </p:nvPr>
        </p:nvSpPr>
        <p:spPr/>
        <p:txBody>
          <a:bodyPr/>
          <a:lstStyle/>
          <a:p>
            <a:endParaRPr lang="en-CA"/>
          </a:p>
        </p:txBody>
      </p:sp>
    </p:spTree>
    <p:extLst>
      <p:ext uri="{BB962C8B-B14F-4D97-AF65-F5344CB8AC3E}">
        <p14:creationId xmlns:p14="http://schemas.microsoft.com/office/powerpoint/2010/main" val="326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328"/>
            <a:ext cx="12192000" cy="697365"/>
          </a:xfrm>
        </p:spPr>
        <p:style>
          <a:lnRef idx="3">
            <a:schemeClr val="lt1"/>
          </a:lnRef>
          <a:fillRef idx="1">
            <a:schemeClr val="dk1"/>
          </a:fillRef>
          <a:effectRef idx="1">
            <a:schemeClr val="dk1"/>
          </a:effectRef>
          <a:fontRef idx="minor">
            <a:schemeClr val="lt1"/>
          </a:fontRef>
        </p:style>
        <p:txBody>
          <a:bodyPr/>
          <a:lstStyle/>
          <a:p>
            <a:r>
              <a:rPr lang="en-US" dirty="0"/>
              <a:t>Motivation</a:t>
            </a:r>
            <a:endParaRPr lang="en-CA" dirty="0"/>
          </a:p>
        </p:txBody>
      </p:sp>
      <p:sp>
        <p:nvSpPr>
          <p:cNvPr id="3" name="Content Placeholder 2"/>
          <p:cNvSpPr>
            <a:spLocks noGrp="1"/>
          </p:cNvSpPr>
          <p:nvPr>
            <p:ph idx="1"/>
          </p:nvPr>
        </p:nvSpPr>
        <p:spPr>
          <a:xfrm>
            <a:off x="838200" y="1469571"/>
            <a:ext cx="10515600" cy="4707392"/>
          </a:xfrm>
        </p:spPr>
        <p:txBody>
          <a:bodyPr>
            <a:normAutofit/>
          </a:bodyPr>
          <a:lstStyle/>
          <a:p>
            <a:r>
              <a:rPr lang="en-CA" dirty="0"/>
              <a:t>Machine learning models are being used in several fields.</a:t>
            </a:r>
          </a:p>
          <a:p>
            <a:r>
              <a:rPr lang="en-CA" dirty="0"/>
              <a:t>Practical data is noisy, many variables/features available. </a:t>
            </a:r>
          </a:p>
          <a:p>
            <a:pPr marL="0" indent="0">
              <a:buNone/>
            </a:pPr>
            <a:endParaRPr lang="en-CA" dirty="0"/>
          </a:p>
          <a:p>
            <a:r>
              <a:rPr lang="en-US" dirty="0"/>
              <a:t>Diagnostics has traditionally been defined as the ability to detect and isolate a failure condition.</a:t>
            </a:r>
          </a:p>
          <a:p>
            <a:r>
              <a:rPr lang="en-CA" dirty="0"/>
              <a:t>For many complex systems, distribution of failed to healthy states is skewed as failed events are not common.</a:t>
            </a:r>
            <a:endParaRPr lang="en-US" dirty="0"/>
          </a:p>
          <a:p>
            <a:r>
              <a:rPr lang="en-US" dirty="0"/>
              <a:t>Proposing a framework for propulsion engine diagnostics to distinguish between normal healthy operating conditions and failed system states.</a:t>
            </a:r>
            <a:endParaRPr lang="en-CA" dirty="0"/>
          </a:p>
        </p:txBody>
      </p:sp>
    </p:spTree>
    <p:extLst>
      <p:ext uri="{BB962C8B-B14F-4D97-AF65-F5344CB8AC3E}">
        <p14:creationId xmlns:p14="http://schemas.microsoft.com/office/powerpoint/2010/main" val="4290857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 y="0"/>
            <a:ext cx="12193200" cy="698400"/>
          </a:xfrm>
        </p:spPr>
        <p:style>
          <a:lnRef idx="3">
            <a:schemeClr val="lt1"/>
          </a:lnRef>
          <a:fillRef idx="1">
            <a:schemeClr val="dk1"/>
          </a:fillRef>
          <a:effectRef idx="1">
            <a:schemeClr val="dk1"/>
          </a:effectRef>
          <a:fontRef idx="minor">
            <a:schemeClr val="lt1"/>
          </a:fontRef>
        </p:style>
        <p:txBody>
          <a:bodyPr/>
          <a:lstStyle/>
          <a:p>
            <a:r>
              <a:rPr lang="en-US" dirty="0"/>
              <a:t>Outline</a:t>
            </a:r>
            <a:endParaRPr lang="en-CA" dirty="0"/>
          </a:p>
        </p:txBody>
      </p:sp>
      <p:sp>
        <p:nvSpPr>
          <p:cNvPr id="3" name="Content Placeholder 2"/>
          <p:cNvSpPr>
            <a:spLocks noGrp="1"/>
          </p:cNvSpPr>
          <p:nvPr>
            <p:ph idx="1"/>
          </p:nvPr>
        </p:nvSpPr>
        <p:spPr>
          <a:xfrm>
            <a:off x="727419" y="1120352"/>
            <a:ext cx="10735962" cy="5362088"/>
          </a:xfrm>
          <a:noFill/>
          <a:ln>
            <a:noFill/>
          </a:ln>
        </p:spPr>
        <p:style>
          <a:lnRef idx="0">
            <a:scrgbClr r="0" g="0" b="0"/>
          </a:lnRef>
          <a:fillRef idx="0">
            <a:scrgbClr r="0" g="0" b="0"/>
          </a:fillRef>
          <a:effectRef idx="0">
            <a:scrgbClr r="0" g="0" b="0"/>
          </a:effectRef>
          <a:fontRef idx="minor">
            <a:schemeClr val="lt1"/>
          </a:fontRef>
        </p:style>
        <p:txBody>
          <a:bodyPr>
            <a:normAutofit/>
          </a:bodyPr>
          <a:lstStyle/>
          <a:p>
            <a:pPr>
              <a:buClr>
                <a:schemeClr val="bg2"/>
              </a:buClr>
              <a:buFont typeface="Wingdings" pitchFamily="2" charset="2"/>
              <a:buChar char="ü"/>
            </a:pPr>
            <a:r>
              <a:rPr lang="en-US" dirty="0">
                <a:solidFill>
                  <a:schemeClr val="bg2"/>
                </a:solidFill>
              </a:rPr>
              <a:t>Motivation</a:t>
            </a:r>
          </a:p>
          <a:p>
            <a:pPr>
              <a:buClr>
                <a:schemeClr val="accent5">
                  <a:lumMod val="75000"/>
                </a:schemeClr>
              </a:buClr>
              <a:buFont typeface="Wingdings" pitchFamily="2" charset="2"/>
              <a:buChar char="q"/>
            </a:pPr>
            <a:r>
              <a:rPr lang="en-US" dirty="0">
                <a:solidFill>
                  <a:sysClr val="windowText" lastClr="000000"/>
                </a:solidFill>
              </a:rPr>
              <a:t>Literature Review</a:t>
            </a:r>
          </a:p>
          <a:p>
            <a:pPr>
              <a:buClr>
                <a:schemeClr val="accent5">
                  <a:lumMod val="75000"/>
                </a:schemeClr>
              </a:buClr>
              <a:buFont typeface="Wingdings" pitchFamily="2" charset="2"/>
              <a:buChar char="q"/>
            </a:pPr>
            <a:r>
              <a:rPr lang="en-US" dirty="0">
                <a:solidFill>
                  <a:sysClr val="windowText" lastClr="000000"/>
                </a:solidFill>
              </a:rPr>
              <a:t>Background</a:t>
            </a:r>
          </a:p>
          <a:p>
            <a:pPr lvl="1">
              <a:buClr>
                <a:schemeClr val="accent5">
                  <a:lumMod val="75000"/>
                </a:schemeClr>
              </a:buClr>
              <a:buFont typeface="Wingdings" pitchFamily="2" charset="2"/>
              <a:buChar char="q"/>
            </a:pPr>
            <a:r>
              <a:rPr lang="en-US" dirty="0">
                <a:solidFill>
                  <a:sysClr val="windowText" lastClr="000000"/>
                </a:solidFill>
              </a:rPr>
              <a:t>ROC Metrics</a:t>
            </a:r>
          </a:p>
          <a:p>
            <a:pPr lvl="1">
              <a:buClr>
                <a:schemeClr val="accent5">
                  <a:lumMod val="75000"/>
                </a:schemeClr>
              </a:buClr>
              <a:buFont typeface="Wingdings" pitchFamily="2" charset="2"/>
              <a:buChar char="q"/>
            </a:pPr>
            <a:r>
              <a:rPr lang="en-US" dirty="0">
                <a:solidFill>
                  <a:sysClr val="windowText" lastClr="000000"/>
                </a:solidFill>
              </a:rPr>
              <a:t>Auto-encoders</a:t>
            </a:r>
          </a:p>
          <a:p>
            <a:pPr lvl="1">
              <a:buClr>
                <a:schemeClr val="accent5">
                  <a:lumMod val="75000"/>
                </a:schemeClr>
              </a:buClr>
              <a:buFont typeface="Wingdings" pitchFamily="2" charset="2"/>
              <a:buChar char="q"/>
            </a:pPr>
            <a:r>
              <a:rPr lang="en-US" dirty="0">
                <a:solidFill>
                  <a:sysClr val="windowText" lastClr="000000"/>
                </a:solidFill>
              </a:rPr>
              <a:t>Machine Learning Models </a:t>
            </a:r>
          </a:p>
          <a:p>
            <a:pPr lvl="1">
              <a:buClr>
                <a:schemeClr val="accent5">
                  <a:lumMod val="75000"/>
                </a:schemeClr>
              </a:buClr>
              <a:buFont typeface="Wingdings" pitchFamily="2" charset="2"/>
              <a:buChar char="q"/>
            </a:pPr>
            <a:r>
              <a:rPr lang="en-US" dirty="0">
                <a:solidFill>
                  <a:sysClr val="windowText" lastClr="000000"/>
                </a:solidFill>
              </a:rPr>
              <a:t>Multi-task Learning</a:t>
            </a:r>
          </a:p>
          <a:p>
            <a:pPr>
              <a:buClr>
                <a:schemeClr val="accent5">
                  <a:lumMod val="75000"/>
                </a:schemeClr>
              </a:buClr>
              <a:buFont typeface="Wingdings" pitchFamily="2" charset="2"/>
              <a:buChar char="q"/>
            </a:pPr>
            <a:r>
              <a:rPr lang="en-US" dirty="0">
                <a:solidFill>
                  <a:sysClr val="windowText" lastClr="000000"/>
                </a:solidFill>
              </a:rPr>
              <a:t>Experimental Setup – Models</a:t>
            </a:r>
          </a:p>
          <a:p>
            <a:pPr>
              <a:buClr>
                <a:schemeClr val="accent5">
                  <a:lumMod val="75000"/>
                </a:schemeClr>
              </a:buClr>
              <a:buFont typeface="Wingdings" pitchFamily="2" charset="2"/>
              <a:buChar char="q"/>
            </a:pPr>
            <a:r>
              <a:rPr lang="en-US" dirty="0">
                <a:solidFill>
                  <a:sysClr val="windowText" lastClr="000000"/>
                </a:solidFill>
              </a:rPr>
              <a:t>Results</a:t>
            </a:r>
          </a:p>
          <a:p>
            <a:pPr>
              <a:buClr>
                <a:schemeClr val="accent5">
                  <a:lumMod val="75000"/>
                </a:schemeClr>
              </a:buClr>
              <a:buFont typeface="Wingdings" pitchFamily="2" charset="2"/>
              <a:buChar char="q"/>
            </a:pPr>
            <a:r>
              <a:rPr lang="en-US" dirty="0">
                <a:solidFill>
                  <a:sysClr val="windowText" lastClr="000000"/>
                </a:solidFill>
              </a:rPr>
              <a:t>Discussion</a:t>
            </a:r>
          </a:p>
          <a:p>
            <a:pPr>
              <a:buClr>
                <a:schemeClr val="accent5">
                  <a:lumMod val="75000"/>
                </a:schemeClr>
              </a:buClr>
              <a:buFont typeface="Wingdings" pitchFamily="2" charset="2"/>
              <a:buChar char="q"/>
            </a:pPr>
            <a:r>
              <a:rPr lang="en-US" dirty="0">
                <a:solidFill>
                  <a:sysClr val="windowText" lastClr="000000"/>
                </a:solidFill>
              </a:rPr>
              <a:t>Summary and Future Steps</a:t>
            </a:r>
          </a:p>
        </p:txBody>
      </p:sp>
    </p:spTree>
    <p:extLst>
      <p:ext uri="{BB962C8B-B14F-4D97-AF65-F5344CB8AC3E}">
        <p14:creationId xmlns:p14="http://schemas.microsoft.com/office/powerpoint/2010/main" val="4098325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96232"/>
          </a:xfrm>
        </p:spPr>
        <p:style>
          <a:lnRef idx="3">
            <a:schemeClr val="lt1"/>
          </a:lnRef>
          <a:fillRef idx="1">
            <a:schemeClr val="dk1"/>
          </a:fillRef>
          <a:effectRef idx="1">
            <a:schemeClr val="dk1"/>
          </a:effectRef>
          <a:fontRef idx="minor">
            <a:schemeClr val="lt1"/>
          </a:fontRef>
        </p:style>
        <p:txBody>
          <a:bodyPr/>
          <a:lstStyle/>
          <a:p>
            <a:r>
              <a:rPr lang="en-US" dirty="0"/>
              <a:t>Literature Review</a:t>
            </a:r>
            <a:endParaRPr lang="en-CA" dirty="0"/>
          </a:p>
        </p:txBody>
      </p:sp>
      <p:sp>
        <p:nvSpPr>
          <p:cNvPr id="3" name="Content Placeholder 2"/>
          <p:cNvSpPr>
            <a:spLocks noGrp="1"/>
          </p:cNvSpPr>
          <p:nvPr>
            <p:ph idx="1"/>
          </p:nvPr>
        </p:nvSpPr>
        <p:spPr/>
        <p:txBody>
          <a:bodyPr>
            <a:normAutofit fontScale="70000" lnSpcReduction="20000"/>
          </a:bodyPr>
          <a:lstStyle/>
          <a:p>
            <a:r>
              <a:rPr lang="en-CA" dirty="0"/>
              <a:t>IJPRAI</a:t>
            </a:r>
          </a:p>
          <a:p>
            <a:pPr lvl="1"/>
            <a:r>
              <a:rPr lang="en-CA" dirty="0"/>
              <a:t>Several classification methods and anomaly detection methods were implemented to distinguish between normal healthy operating conditions and deteriorated conditions on a turbocharger system</a:t>
            </a:r>
          </a:p>
          <a:p>
            <a:pPr lvl="1"/>
            <a:r>
              <a:rPr lang="en-CA" dirty="0"/>
              <a:t>The leader clustering algorithm was used to reduce the amount of data to train and develop the models. In this work, we expanded our analysis of the dataset by seeking out ways to reduce the dimensions of the data instead of reducing the data itself.</a:t>
            </a:r>
          </a:p>
          <a:p>
            <a:r>
              <a:rPr lang="en-CA" dirty="0"/>
              <a:t>Several previous works have used autoencoders for feature learning or for dimensionality reduction since the number of neurons in the hidden layer is smaller than the dimension of the input. In fact, many studies [26, 27] showed that an autoencoder with nonlinear characteristic is more efficient than linear dimensionality reduction techniques such as Principal Component Analysis (PCA) when the input data have a nonlinear or a sparse structure. Overall, this provides significant benefits for the inspection task: the computational time and the required memory for storage. And even better, removing the redundant information by maximizing the covariance. </a:t>
            </a:r>
          </a:p>
          <a:p>
            <a:r>
              <a:rPr lang="en-CA" b="1" dirty="0"/>
              <a:t>Hinton G, </a:t>
            </a:r>
            <a:r>
              <a:rPr lang="en-CA" b="1" dirty="0" err="1"/>
              <a:t>Salakhutdinov</a:t>
            </a:r>
            <a:r>
              <a:rPr lang="en-CA" b="1" dirty="0"/>
              <a:t> R. Reducing the Dimensionality of Data with Neural Networks. Science. 2006; 313(5786):504–507. https://</a:t>
            </a:r>
            <a:r>
              <a:rPr lang="en-CA" b="1" dirty="0" err="1"/>
              <a:t>doi.org</a:t>
            </a:r>
            <a:r>
              <a:rPr lang="en-CA" b="1" dirty="0"/>
              <a:t>/10.1126/science.1127647 PMID: 16873662 </a:t>
            </a:r>
          </a:p>
          <a:p>
            <a:endParaRPr lang="en-CA" dirty="0"/>
          </a:p>
          <a:p>
            <a:endParaRPr lang="en-CA" dirty="0"/>
          </a:p>
        </p:txBody>
      </p:sp>
    </p:spTree>
    <p:extLst>
      <p:ext uri="{BB962C8B-B14F-4D97-AF65-F5344CB8AC3E}">
        <p14:creationId xmlns:p14="http://schemas.microsoft.com/office/powerpoint/2010/main" val="3249141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35"/>
            <a:ext cx="12147340" cy="697881"/>
          </a:xfrm>
        </p:spPr>
        <p:style>
          <a:lnRef idx="3">
            <a:schemeClr val="lt1"/>
          </a:lnRef>
          <a:fillRef idx="1">
            <a:schemeClr val="dk1"/>
          </a:fillRef>
          <a:effectRef idx="1">
            <a:schemeClr val="dk1"/>
          </a:effectRef>
          <a:fontRef idx="minor">
            <a:schemeClr val="lt1"/>
          </a:fontRef>
        </p:style>
        <p:txBody>
          <a:bodyPr/>
          <a:lstStyle/>
          <a:p>
            <a:r>
              <a:rPr lang="en-US" dirty="0"/>
              <a:t>Background- Neural Network</a:t>
            </a:r>
            <a:endParaRPr lang="en-CA" dirty="0"/>
          </a:p>
        </p:txBody>
      </p:sp>
      <p:grpSp>
        <p:nvGrpSpPr>
          <p:cNvPr id="23" name="Group 22">
            <a:extLst>
              <a:ext uri="{FF2B5EF4-FFF2-40B4-BE49-F238E27FC236}">
                <a16:creationId xmlns:a16="http://schemas.microsoft.com/office/drawing/2014/main" id="{6BE68E10-32FD-F843-AD64-DC1CDD1F3242}"/>
              </a:ext>
            </a:extLst>
          </p:cNvPr>
          <p:cNvGrpSpPr/>
          <p:nvPr/>
        </p:nvGrpSpPr>
        <p:grpSpPr>
          <a:xfrm rot="5400000">
            <a:off x="-220328" y="2596102"/>
            <a:ext cx="3731930" cy="2248472"/>
            <a:chOff x="4164818" y="1381299"/>
            <a:chExt cx="3731930" cy="2248472"/>
          </a:xfrm>
        </p:grpSpPr>
        <p:grpSp>
          <p:nvGrpSpPr>
            <p:cNvPr id="18" name="Group 17">
              <a:extLst>
                <a:ext uri="{FF2B5EF4-FFF2-40B4-BE49-F238E27FC236}">
                  <a16:creationId xmlns:a16="http://schemas.microsoft.com/office/drawing/2014/main" id="{26AABB3C-C6CD-B040-9AD5-ED0FFBC03041}"/>
                </a:ext>
              </a:extLst>
            </p:cNvPr>
            <p:cNvGrpSpPr/>
            <p:nvPr/>
          </p:nvGrpSpPr>
          <p:grpSpPr>
            <a:xfrm>
              <a:off x="4164818" y="1381299"/>
              <a:ext cx="3731930" cy="2248472"/>
              <a:chOff x="7972437" y="-80789"/>
              <a:chExt cx="3731930" cy="2248472"/>
            </a:xfrm>
          </p:grpSpPr>
          <p:sp>
            <p:nvSpPr>
              <p:cNvPr id="4" name="Oval 3">
                <a:extLst>
                  <a:ext uri="{FF2B5EF4-FFF2-40B4-BE49-F238E27FC236}">
                    <a16:creationId xmlns:a16="http://schemas.microsoft.com/office/drawing/2014/main" id="{9B47F871-779D-1E46-B2BA-CF03EED4CFE1}"/>
                  </a:ext>
                </a:extLst>
              </p:cNvPr>
              <p:cNvSpPr/>
              <p:nvPr/>
            </p:nvSpPr>
            <p:spPr>
              <a:xfrm>
                <a:off x="9420225" y="773905"/>
                <a:ext cx="928687" cy="919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6" name="Straight Arrow Connector 5">
                <a:extLst>
                  <a:ext uri="{FF2B5EF4-FFF2-40B4-BE49-F238E27FC236}">
                    <a16:creationId xmlns:a16="http://schemas.microsoft.com/office/drawing/2014/main" id="{3D349AC0-F9AE-9E44-BF1B-B8F753D6887A}"/>
                  </a:ext>
                </a:extLst>
              </p:cNvPr>
              <p:cNvCxnSpPr/>
              <p:nvPr/>
            </p:nvCxnSpPr>
            <p:spPr>
              <a:xfrm>
                <a:off x="8415337" y="641350"/>
                <a:ext cx="814387" cy="3159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CE5505D3-40AC-4F41-99A7-28200B52744B}"/>
                  </a:ext>
                </a:extLst>
              </p:cNvPr>
              <p:cNvCxnSpPr>
                <a:cxnSpLocks/>
              </p:cNvCxnSpPr>
              <p:nvPr/>
            </p:nvCxnSpPr>
            <p:spPr>
              <a:xfrm>
                <a:off x="8391522" y="1233487"/>
                <a:ext cx="8524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B6A1E57-0B61-254E-BBA1-DF986EC92AF6}"/>
                  </a:ext>
                </a:extLst>
              </p:cNvPr>
              <p:cNvCxnSpPr>
                <a:cxnSpLocks/>
              </p:cNvCxnSpPr>
              <p:nvPr/>
            </p:nvCxnSpPr>
            <p:spPr>
              <a:xfrm flipV="1">
                <a:off x="8429624" y="1481931"/>
                <a:ext cx="800100" cy="417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ABC86AA-1EE4-484B-BE7E-B539A8DD529E}"/>
                  </a:ext>
                </a:extLst>
              </p:cNvPr>
              <p:cNvCxnSpPr>
                <a:cxnSpLocks/>
              </p:cNvCxnSpPr>
              <p:nvPr/>
            </p:nvCxnSpPr>
            <p:spPr>
              <a:xfrm>
                <a:off x="10444161" y="1233487"/>
                <a:ext cx="8524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4A2E7FD-33F8-AF4A-95C5-5EA8152953CC}"/>
                  </a:ext>
                </a:extLst>
              </p:cNvPr>
              <p:cNvSpPr txBox="1"/>
              <p:nvPr/>
            </p:nvSpPr>
            <p:spPr>
              <a:xfrm rot="16200000">
                <a:off x="7808031" y="127451"/>
                <a:ext cx="785812" cy="369332"/>
              </a:xfrm>
              <a:prstGeom prst="rect">
                <a:avLst/>
              </a:prstGeom>
              <a:noFill/>
            </p:spPr>
            <p:txBody>
              <a:bodyPr wrap="square" rtlCol="0">
                <a:spAutoFit/>
              </a:bodyPr>
              <a:lstStyle/>
              <a:p>
                <a:r>
                  <a:rPr lang="en-US" b="1" dirty="0"/>
                  <a:t>x</a:t>
                </a:r>
                <a:r>
                  <a:rPr lang="en-US" b="1" baseline="-25000" dirty="0"/>
                  <a:t>1</a:t>
                </a:r>
                <a:endParaRPr lang="en-US" b="1" dirty="0"/>
              </a:p>
            </p:txBody>
          </p:sp>
          <p:sp>
            <p:nvSpPr>
              <p:cNvPr id="15" name="TextBox 14">
                <a:extLst>
                  <a:ext uri="{FF2B5EF4-FFF2-40B4-BE49-F238E27FC236}">
                    <a16:creationId xmlns:a16="http://schemas.microsoft.com/office/drawing/2014/main" id="{0C21D7E7-DC76-1A4B-82B4-E50E38CF8398}"/>
                  </a:ext>
                </a:extLst>
              </p:cNvPr>
              <p:cNvSpPr txBox="1"/>
              <p:nvPr/>
            </p:nvSpPr>
            <p:spPr>
              <a:xfrm>
                <a:off x="7972437" y="1114082"/>
                <a:ext cx="461665" cy="223445"/>
              </a:xfrm>
              <a:prstGeom prst="rect">
                <a:avLst/>
              </a:prstGeom>
              <a:noFill/>
            </p:spPr>
            <p:txBody>
              <a:bodyPr vert="vert270" wrap="square" rtlCol="0">
                <a:spAutoFit/>
              </a:bodyPr>
              <a:lstStyle/>
              <a:p>
                <a:r>
                  <a:rPr lang="en-US" b="1" dirty="0"/>
                  <a:t>…</a:t>
                </a:r>
              </a:p>
            </p:txBody>
          </p:sp>
          <p:sp>
            <p:nvSpPr>
              <p:cNvPr id="16" name="TextBox 15">
                <a:extLst>
                  <a:ext uri="{FF2B5EF4-FFF2-40B4-BE49-F238E27FC236}">
                    <a16:creationId xmlns:a16="http://schemas.microsoft.com/office/drawing/2014/main" id="{088D9875-93A7-C641-8E99-990E87E4D11F}"/>
                  </a:ext>
                </a:extLst>
              </p:cNvPr>
              <p:cNvSpPr txBox="1"/>
              <p:nvPr/>
            </p:nvSpPr>
            <p:spPr>
              <a:xfrm rot="16200000">
                <a:off x="7810363" y="1590111"/>
                <a:ext cx="785812" cy="369332"/>
              </a:xfrm>
              <a:prstGeom prst="rect">
                <a:avLst/>
              </a:prstGeom>
              <a:noFill/>
            </p:spPr>
            <p:txBody>
              <a:bodyPr wrap="square" rtlCol="0">
                <a:spAutoFit/>
              </a:bodyPr>
              <a:lstStyle/>
              <a:p>
                <a:r>
                  <a:rPr lang="en-US" b="1" dirty="0" err="1"/>
                  <a:t>x</a:t>
                </a:r>
                <a:r>
                  <a:rPr lang="en-US" b="1" baseline="-25000" dirty="0" err="1"/>
                  <a:t>n</a:t>
                </a:r>
                <a:endParaRPr lang="en-US" b="1" dirty="0"/>
              </a:p>
            </p:txBody>
          </p:sp>
          <p:sp>
            <p:nvSpPr>
              <p:cNvPr id="17" name="TextBox 16">
                <a:extLst>
                  <a:ext uri="{FF2B5EF4-FFF2-40B4-BE49-F238E27FC236}">
                    <a16:creationId xmlns:a16="http://schemas.microsoft.com/office/drawing/2014/main" id="{942E47C7-4CF0-974D-9B80-FFDCAD6B85D9}"/>
                  </a:ext>
                </a:extLst>
              </p:cNvPr>
              <p:cNvSpPr txBox="1"/>
              <p:nvPr/>
            </p:nvSpPr>
            <p:spPr>
              <a:xfrm rot="16200000">
                <a:off x="11043450" y="1024208"/>
                <a:ext cx="952502" cy="369332"/>
              </a:xfrm>
              <a:prstGeom prst="rect">
                <a:avLst/>
              </a:prstGeom>
              <a:noFill/>
            </p:spPr>
            <p:txBody>
              <a:bodyPr wrap="square" rtlCol="0">
                <a:spAutoFit/>
              </a:bodyPr>
              <a:lstStyle/>
              <a:p>
                <a:r>
                  <a:rPr lang="en-US" b="1" dirty="0"/>
                  <a:t>output</a:t>
                </a:r>
              </a:p>
            </p:txBody>
          </p:sp>
        </p:grpSp>
        <p:sp>
          <p:nvSpPr>
            <p:cNvPr id="19" name="TextBox 18">
              <a:extLst>
                <a:ext uri="{FF2B5EF4-FFF2-40B4-BE49-F238E27FC236}">
                  <a16:creationId xmlns:a16="http://schemas.microsoft.com/office/drawing/2014/main" id="{4970EEFF-E848-2643-B57C-D18FC7E231C3}"/>
                </a:ext>
              </a:extLst>
            </p:cNvPr>
            <p:cNvSpPr txBox="1"/>
            <p:nvPr/>
          </p:nvSpPr>
          <p:spPr>
            <a:xfrm rot="11743358">
              <a:off x="4548198" y="1873767"/>
              <a:ext cx="785812" cy="369332"/>
            </a:xfrm>
            <a:prstGeom prst="rect">
              <a:avLst/>
            </a:prstGeom>
            <a:noFill/>
          </p:spPr>
          <p:txBody>
            <a:bodyPr wrap="square" rtlCol="0">
              <a:spAutoFit/>
            </a:bodyPr>
            <a:lstStyle/>
            <a:p>
              <a:r>
                <a:rPr lang="en-US" b="1" dirty="0"/>
                <a:t>w</a:t>
              </a:r>
              <a:r>
                <a:rPr lang="en-US" b="1" baseline="-25000" dirty="0"/>
                <a:t>1</a:t>
              </a:r>
              <a:endParaRPr lang="en-US" b="1" dirty="0"/>
            </a:p>
          </p:txBody>
        </p:sp>
        <p:sp>
          <p:nvSpPr>
            <p:cNvPr id="20" name="TextBox 19">
              <a:extLst>
                <a:ext uri="{FF2B5EF4-FFF2-40B4-BE49-F238E27FC236}">
                  <a16:creationId xmlns:a16="http://schemas.microsoft.com/office/drawing/2014/main" id="{4C7724CD-643A-5B48-900E-0896CA06A342}"/>
                </a:ext>
              </a:extLst>
            </p:cNvPr>
            <p:cNvSpPr txBox="1"/>
            <p:nvPr/>
          </p:nvSpPr>
          <p:spPr>
            <a:xfrm rot="19702426">
              <a:off x="4850603" y="2962547"/>
              <a:ext cx="785812" cy="369332"/>
            </a:xfrm>
            <a:prstGeom prst="rect">
              <a:avLst/>
            </a:prstGeom>
            <a:noFill/>
          </p:spPr>
          <p:txBody>
            <a:bodyPr wrap="square" rtlCol="0">
              <a:spAutoFit/>
            </a:bodyPr>
            <a:lstStyle/>
            <a:p>
              <a:r>
                <a:rPr lang="en-US" b="1" dirty="0" err="1"/>
                <a:t>w</a:t>
              </a:r>
              <a:r>
                <a:rPr lang="en-US" b="1" baseline="-25000" dirty="0" err="1"/>
                <a:t>n</a:t>
              </a:r>
              <a:endParaRPr lang="en-US" b="1" dirty="0"/>
            </a:p>
          </p:txBody>
        </p:sp>
      </p:gr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DA5DEAF8-3689-7444-975E-DA400EF5F05C}"/>
                  </a:ext>
                </a:extLst>
              </p:cNvPr>
              <p:cNvSpPr txBox="1"/>
              <p:nvPr/>
            </p:nvSpPr>
            <p:spPr>
              <a:xfrm>
                <a:off x="8775219" y="3260436"/>
                <a:ext cx="2958951" cy="84856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𝑜𝑢𝑡𝑝𝑢𝑡</m:t>
                      </m:r>
                      <m:r>
                        <a:rPr lang="en-CA" b="0" i="1" smtClean="0">
                          <a:latin typeface="Cambria Math" panose="02040503050406030204" pitchFamily="18" charset="0"/>
                        </a:rPr>
                        <m:t>=</m:t>
                      </m:r>
                      <m:r>
                        <a:rPr lang="en-CA" b="0" i="1" smtClean="0">
                          <a:latin typeface="Cambria Math" panose="02040503050406030204" pitchFamily="18" charset="0"/>
                        </a:rPr>
                        <m:t>𝑓</m:t>
                      </m:r>
                      <m:r>
                        <a:rPr lang="en-CA" b="0" i="1" smtClean="0">
                          <a:latin typeface="Cambria Math" panose="02040503050406030204" pitchFamily="18" charset="0"/>
                        </a:rPr>
                        <m:t>( </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𝑖</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e>
                      </m:nary>
                      <m:r>
                        <a:rPr lang="en-CA" b="0" i="1" smtClean="0">
                          <a:latin typeface="Cambria Math" panose="02040503050406030204" pitchFamily="18" charset="0"/>
                        </a:rPr>
                        <m:t>+</m:t>
                      </m:r>
                      <m:r>
                        <a:rPr lang="en-CA" b="0" i="1" smtClean="0">
                          <a:latin typeface="Cambria Math" panose="02040503050406030204" pitchFamily="18" charset="0"/>
                        </a:rPr>
                        <m:t>𝑏</m:t>
                      </m:r>
                      <m:r>
                        <a:rPr lang="en-CA" b="0" i="1" smtClean="0">
                          <a:latin typeface="Cambria Math" panose="02040503050406030204" pitchFamily="18" charset="0"/>
                        </a:rPr>
                        <m:t>  )</m:t>
                      </m:r>
                    </m:oMath>
                  </m:oMathPara>
                </a14:m>
                <a:endParaRPr lang="en-US" dirty="0"/>
              </a:p>
            </p:txBody>
          </p:sp>
        </mc:Choice>
        <mc:Fallback>
          <p:sp>
            <p:nvSpPr>
              <p:cNvPr id="21" name="TextBox 20">
                <a:extLst>
                  <a:ext uri="{FF2B5EF4-FFF2-40B4-BE49-F238E27FC236}">
                    <a16:creationId xmlns:a16="http://schemas.microsoft.com/office/drawing/2014/main" id="{DA5DEAF8-3689-7444-975E-DA400EF5F05C}"/>
                  </a:ext>
                </a:extLst>
              </p:cNvPr>
              <p:cNvSpPr txBox="1">
                <a:spLocks noRot="1" noChangeAspect="1" noMove="1" noResize="1" noEditPoints="1" noAdjustHandles="1" noChangeArrowheads="1" noChangeShapeType="1" noTextEdit="1"/>
              </p:cNvSpPr>
              <p:nvPr/>
            </p:nvSpPr>
            <p:spPr>
              <a:xfrm>
                <a:off x="8775219" y="3260436"/>
                <a:ext cx="2958951" cy="848566"/>
              </a:xfrm>
              <a:prstGeom prst="rect">
                <a:avLst/>
              </a:prstGeom>
              <a:blipFill>
                <a:blip r:embed="rId3"/>
                <a:stretch>
                  <a:fillRect t="-98529" b="-151471"/>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B97FB9FF-34AE-CE4D-8F48-1C639DE4A1A4}"/>
              </a:ext>
            </a:extLst>
          </p:cNvPr>
          <p:cNvPicPr>
            <a:picLocks noChangeAspect="1"/>
          </p:cNvPicPr>
          <p:nvPr/>
        </p:nvPicPr>
        <p:blipFill>
          <a:blip r:embed="rId4">
            <a:duotone>
              <a:schemeClr val="accent5">
                <a:shade val="45000"/>
                <a:satMod val="135000"/>
              </a:schemeClr>
              <a:prstClr val="white"/>
            </a:duotone>
          </a:blip>
          <a:stretch>
            <a:fillRect/>
          </a:stretch>
        </p:blipFill>
        <p:spPr>
          <a:xfrm>
            <a:off x="6835720" y="1027906"/>
            <a:ext cx="5311620" cy="2065630"/>
          </a:xfrm>
          <a:prstGeom prst="rect">
            <a:avLst/>
          </a:prstGeom>
        </p:spPr>
      </p:pic>
      <p:grpSp>
        <p:nvGrpSpPr>
          <p:cNvPr id="32" name="Group 31">
            <a:extLst>
              <a:ext uri="{FF2B5EF4-FFF2-40B4-BE49-F238E27FC236}">
                <a16:creationId xmlns:a16="http://schemas.microsoft.com/office/drawing/2014/main" id="{080706AC-5CED-B041-A89C-085AB5594279}"/>
              </a:ext>
            </a:extLst>
          </p:cNvPr>
          <p:cNvGrpSpPr/>
          <p:nvPr/>
        </p:nvGrpSpPr>
        <p:grpSpPr>
          <a:xfrm>
            <a:off x="1966903" y="2559248"/>
            <a:ext cx="4465558" cy="1467529"/>
            <a:chOff x="5775255" y="3128234"/>
            <a:chExt cx="4465558" cy="1467529"/>
          </a:xfrm>
        </p:grpSpPr>
        <p:sp>
          <p:nvSpPr>
            <p:cNvPr id="26" name="Left Brace 25">
              <a:extLst>
                <a:ext uri="{FF2B5EF4-FFF2-40B4-BE49-F238E27FC236}">
                  <a16:creationId xmlns:a16="http://schemas.microsoft.com/office/drawing/2014/main" id="{9C7FB31E-4E25-B64C-9724-0306339E1DC8}"/>
                </a:ext>
              </a:extLst>
            </p:cNvPr>
            <p:cNvSpPr/>
            <p:nvPr/>
          </p:nvSpPr>
          <p:spPr>
            <a:xfrm>
              <a:off x="7342191" y="3777135"/>
              <a:ext cx="344488" cy="8186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6A1BD89B-CAC7-0147-98B9-5E1AFCED1AFA}"/>
                </a:ext>
              </a:extLst>
            </p:cNvPr>
            <p:cNvSpPr/>
            <p:nvPr/>
          </p:nvSpPr>
          <p:spPr>
            <a:xfrm rot="5400000">
              <a:off x="8821940" y="2384506"/>
              <a:ext cx="369331" cy="24684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4E730E2-8915-434C-8CFF-5929F9A12EBB}"/>
                </a:ext>
              </a:extLst>
            </p:cNvPr>
            <p:cNvSpPr txBox="1"/>
            <p:nvPr/>
          </p:nvSpPr>
          <p:spPr>
            <a:xfrm>
              <a:off x="7900986" y="3128234"/>
              <a:ext cx="2296963" cy="369332"/>
            </a:xfrm>
            <a:prstGeom prst="rect">
              <a:avLst/>
            </a:prstGeom>
            <a:noFill/>
          </p:spPr>
          <p:txBody>
            <a:bodyPr wrap="square" rtlCol="0">
              <a:spAutoFit/>
            </a:bodyPr>
            <a:lstStyle/>
            <a:p>
              <a:pPr algn="ctr"/>
              <a:r>
                <a:rPr lang="en-US" dirty="0"/>
                <a:t>features</a:t>
              </a:r>
            </a:p>
          </p:txBody>
        </p:sp>
        <p:sp>
          <p:nvSpPr>
            <p:cNvPr id="29" name="TextBox 28">
              <a:extLst>
                <a:ext uri="{FF2B5EF4-FFF2-40B4-BE49-F238E27FC236}">
                  <a16:creationId xmlns:a16="http://schemas.microsoft.com/office/drawing/2014/main" id="{D8EDE720-39CC-7C4A-975B-5E1A5C6836A6}"/>
                </a:ext>
              </a:extLst>
            </p:cNvPr>
            <p:cNvSpPr txBox="1"/>
            <p:nvPr/>
          </p:nvSpPr>
          <p:spPr>
            <a:xfrm>
              <a:off x="5775255" y="3997599"/>
              <a:ext cx="2296963" cy="369332"/>
            </a:xfrm>
            <a:prstGeom prst="rect">
              <a:avLst/>
            </a:prstGeom>
            <a:noFill/>
          </p:spPr>
          <p:txBody>
            <a:bodyPr wrap="square" rtlCol="0">
              <a:spAutoFit/>
            </a:bodyPr>
            <a:lstStyle/>
            <a:p>
              <a:pPr algn="ctr"/>
              <a:r>
                <a:rPr lang="en-US" dirty="0"/>
                <a:t>samples</a:t>
              </a:r>
            </a:p>
          </p:txBody>
        </p:sp>
      </p:grpSp>
      <p:graphicFrame>
        <p:nvGraphicFramePr>
          <p:cNvPr id="33" name="Table 32">
            <a:extLst>
              <a:ext uri="{FF2B5EF4-FFF2-40B4-BE49-F238E27FC236}">
                <a16:creationId xmlns:a16="http://schemas.microsoft.com/office/drawing/2014/main" id="{59C8FC05-432B-FE4B-9F45-9FFA19FBD8BC}"/>
              </a:ext>
            </a:extLst>
          </p:cNvPr>
          <p:cNvGraphicFramePr>
            <a:graphicFrameLocks noGrp="1"/>
          </p:cNvGraphicFramePr>
          <p:nvPr>
            <p:extLst>
              <p:ext uri="{D42A27DB-BD31-4B8C-83A1-F6EECF244321}">
                <p14:modId xmlns:p14="http://schemas.microsoft.com/office/powerpoint/2010/main" val="3947911561"/>
              </p:ext>
            </p:extLst>
          </p:nvPr>
        </p:nvGraphicFramePr>
        <p:xfrm>
          <a:off x="6556280" y="3103313"/>
          <a:ext cx="442913" cy="1112520"/>
        </p:xfrm>
        <a:graphic>
          <a:graphicData uri="http://schemas.openxmlformats.org/drawingml/2006/table">
            <a:tbl>
              <a:tblPr firstRow="1" bandRow="1">
                <a:tableStyleId>{69CF1AB2-1976-4502-BF36-3FF5EA218861}</a:tableStyleId>
              </a:tblPr>
              <a:tblGrid>
                <a:gridCol w="442913">
                  <a:extLst>
                    <a:ext uri="{9D8B030D-6E8A-4147-A177-3AD203B41FA5}">
                      <a16:colId xmlns:a16="http://schemas.microsoft.com/office/drawing/2014/main" val="1339083773"/>
                    </a:ext>
                  </a:extLst>
                </a:gridCol>
              </a:tblGrid>
              <a:tr h="370840">
                <a:tc>
                  <a:txBody>
                    <a:bodyPr/>
                    <a:lstStyle/>
                    <a:p>
                      <a:r>
                        <a:rPr lang="en-US" b="0" dirty="0"/>
                        <a:t>w</a:t>
                      </a:r>
                      <a:r>
                        <a:rPr lang="en-US" b="0" baseline="-25000" dirty="0"/>
                        <a:t>1</a:t>
                      </a:r>
                    </a:p>
                  </a:txBody>
                  <a:tcPr/>
                </a:tc>
                <a:extLst>
                  <a:ext uri="{0D108BD9-81ED-4DB2-BD59-A6C34878D82A}">
                    <a16:rowId xmlns:a16="http://schemas.microsoft.com/office/drawing/2014/main" val="875997308"/>
                  </a:ext>
                </a:extLst>
              </a:tr>
              <a:tr h="370840">
                <a:tc>
                  <a:txBody>
                    <a:bodyPr/>
                    <a:lstStyle/>
                    <a:p>
                      <a:r>
                        <a:rPr lang="en-US" b="0" dirty="0"/>
                        <a:t>w</a:t>
                      </a:r>
                      <a:r>
                        <a:rPr lang="en-US" b="0" baseline="-25000" dirty="0"/>
                        <a:t>2</a:t>
                      </a:r>
                    </a:p>
                  </a:txBody>
                  <a:tcPr/>
                </a:tc>
                <a:extLst>
                  <a:ext uri="{0D108BD9-81ED-4DB2-BD59-A6C34878D82A}">
                    <a16:rowId xmlns:a16="http://schemas.microsoft.com/office/drawing/2014/main" val="3179357898"/>
                  </a:ext>
                </a:extLst>
              </a:tr>
              <a:tr h="370840">
                <a:tc>
                  <a:txBody>
                    <a:bodyPr/>
                    <a:lstStyle/>
                    <a:p>
                      <a:r>
                        <a:rPr lang="en-US" b="0" dirty="0"/>
                        <a:t>w</a:t>
                      </a:r>
                      <a:r>
                        <a:rPr lang="en-US" b="0" baseline="-25000" dirty="0"/>
                        <a:t>3</a:t>
                      </a:r>
                    </a:p>
                  </a:txBody>
                  <a:tcPr/>
                </a:tc>
                <a:extLst>
                  <a:ext uri="{0D108BD9-81ED-4DB2-BD59-A6C34878D82A}">
                    <a16:rowId xmlns:a16="http://schemas.microsoft.com/office/drawing/2014/main" val="1305288575"/>
                  </a:ext>
                </a:extLst>
              </a:tr>
            </a:tbl>
          </a:graphicData>
        </a:graphic>
      </p:graphicFrame>
      <p:graphicFrame>
        <p:nvGraphicFramePr>
          <p:cNvPr id="34" name="Table 33">
            <a:extLst>
              <a:ext uri="{FF2B5EF4-FFF2-40B4-BE49-F238E27FC236}">
                <a16:creationId xmlns:a16="http://schemas.microsoft.com/office/drawing/2014/main" id="{B0A1AD49-EA98-AA4F-A41B-BCD8FBF4FB4E}"/>
              </a:ext>
            </a:extLst>
          </p:cNvPr>
          <p:cNvGraphicFramePr>
            <a:graphicFrameLocks noGrp="1"/>
          </p:cNvGraphicFramePr>
          <p:nvPr>
            <p:extLst>
              <p:ext uri="{D42A27DB-BD31-4B8C-83A1-F6EECF244321}">
                <p14:modId xmlns:p14="http://schemas.microsoft.com/office/powerpoint/2010/main" val="1445683016"/>
              </p:ext>
            </p:extLst>
          </p:nvPr>
        </p:nvGraphicFramePr>
        <p:xfrm>
          <a:off x="3964046" y="3288733"/>
          <a:ext cx="2468415" cy="741680"/>
        </p:xfrm>
        <a:graphic>
          <a:graphicData uri="http://schemas.openxmlformats.org/drawingml/2006/table">
            <a:tbl>
              <a:tblPr firstRow="1" bandRow="1">
                <a:tableStyleId>{69CF1AB2-1976-4502-BF36-3FF5EA218861}</a:tableStyleId>
              </a:tblPr>
              <a:tblGrid>
                <a:gridCol w="822805">
                  <a:extLst>
                    <a:ext uri="{9D8B030D-6E8A-4147-A177-3AD203B41FA5}">
                      <a16:colId xmlns:a16="http://schemas.microsoft.com/office/drawing/2014/main" val="2383643954"/>
                    </a:ext>
                  </a:extLst>
                </a:gridCol>
                <a:gridCol w="822805">
                  <a:extLst>
                    <a:ext uri="{9D8B030D-6E8A-4147-A177-3AD203B41FA5}">
                      <a16:colId xmlns:a16="http://schemas.microsoft.com/office/drawing/2014/main" val="500688545"/>
                    </a:ext>
                  </a:extLst>
                </a:gridCol>
                <a:gridCol w="822805">
                  <a:extLst>
                    <a:ext uri="{9D8B030D-6E8A-4147-A177-3AD203B41FA5}">
                      <a16:colId xmlns:a16="http://schemas.microsoft.com/office/drawing/2014/main" val="2934030839"/>
                    </a:ext>
                  </a:extLst>
                </a:gridCol>
              </a:tblGrid>
              <a:tr h="370840">
                <a:tc>
                  <a:txBody>
                    <a:bodyPr/>
                    <a:lstStyle/>
                    <a:p>
                      <a:r>
                        <a:rPr lang="en-US" b="0" dirty="0"/>
                        <a:t>x</a:t>
                      </a:r>
                      <a:r>
                        <a:rPr lang="en-US" b="0" baseline="-25000" dirty="0"/>
                        <a:t>0, 1</a:t>
                      </a:r>
                    </a:p>
                  </a:txBody>
                  <a:tcPr/>
                </a:tc>
                <a:tc>
                  <a:txBody>
                    <a:bodyPr/>
                    <a:lstStyle/>
                    <a:p>
                      <a:r>
                        <a:rPr lang="en-US" b="0" dirty="0"/>
                        <a:t>x</a:t>
                      </a:r>
                      <a:r>
                        <a:rPr lang="en-US" b="0" baseline="-25000" dirty="0"/>
                        <a:t>1, 1</a:t>
                      </a:r>
                    </a:p>
                  </a:txBody>
                  <a:tcPr/>
                </a:tc>
                <a:tc>
                  <a:txBody>
                    <a:bodyPr/>
                    <a:lstStyle/>
                    <a:p>
                      <a:r>
                        <a:rPr lang="en-US" b="0" dirty="0"/>
                        <a:t>x</a:t>
                      </a:r>
                      <a:r>
                        <a:rPr lang="en-US" b="0" baseline="-25000" dirty="0"/>
                        <a:t>2, 1</a:t>
                      </a:r>
                    </a:p>
                  </a:txBody>
                  <a:tcPr/>
                </a:tc>
                <a:extLst>
                  <a:ext uri="{0D108BD9-81ED-4DB2-BD59-A6C34878D82A}">
                    <a16:rowId xmlns:a16="http://schemas.microsoft.com/office/drawing/2014/main" val="2798574642"/>
                  </a:ext>
                </a:extLst>
              </a:tr>
              <a:tr h="370840">
                <a:tc>
                  <a:txBody>
                    <a:bodyPr/>
                    <a:lstStyle/>
                    <a:p>
                      <a:r>
                        <a:rPr lang="en-US" b="0" dirty="0"/>
                        <a:t>x</a:t>
                      </a:r>
                      <a:r>
                        <a:rPr lang="en-US" b="0" baseline="-25000" dirty="0"/>
                        <a:t>0, 2</a:t>
                      </a:r>
                    </a:p>
                  </a:txBody>
                  <a:tcPr/>
                </a:tc>
                <a:tc>
                  <a:txBody>
                    <a:bodyPr/>
                    <a:lstStyle/>
                    <a:p>
                      <a:r>
                        <a:rPr lang="en-US" b="0" dirty="0"/>
                        <a:t>x</a:t>
                      </a:r>
                      <a:r>
                        <a:rPr lang="en-US" b="0" baseline="-25000" dirty="0"/>
                        <a:t>1, 2</a:t>
                      </a:r>
                    </a:p>
                  </a:txBody>
                  <a:tcPr/>
                </a:tc>
                <a:tc>
                  <a:txBody>
                    <a:bodyPr/>
                    <a:lstStyle/>
                    <a:p>
                      <a:r>
                        <a:rPr lang="en-US" b="0" dirty="0"/>
                        <a:t>x</a:t>
                      </a:r>
                      <a:r>
                        <a:rPr lang="en-US" b="0" baseline="-25000" dirty="0"/>
                        <a:t>2, 2</a:t>
                      </a:r>
                      <a:endParaRPr lang="en-US" b="0" dirty="0"/>
                    </a:p>
                  </a:txBody>
                  <a:tcPr/>
                </a:tc>
                <a:extLst>
                  <a:ext uri="{0D108BD9-81ED-4DB2-BD59-A6C34878D82A}">
                    <a16:rowId xmlns:a16="http://schemas.microsoft.com/office/drawing/2014/main" val="2234550211"/>
                  </a:ext>
                </a:extLst>
              </a:tr>
            </a:tbl>
          </a:graphicData>
        </a:graphic>
      </p:graphicFrame>
      <p:graphicFrame>
        <p:nvGraphicFramePr>
          <p:cNvPr id="35" name="Table 34">
            <a:extLst>
              <a:ext uri="{FF2B5EF4-FFF2-40B4-BE49-F238E27FC236}">
                <a16:creationId xmlns:a16="http://schemas.microsoft.com/office/drawing/2014/main" id="{6889F4BD-D42B-3D47-8696-91C192EFDF3A}"/>
              </a:ext>
            </a:extLst>
          </p:cNvPr>
          <p:cNvGraphicFramePr>
            <a:graphicFrameLocks noGrp="1"/>
          </p:cNvGraphicFramePr>
          <p:nvPr>
            <p:extLst>
              <p:ext uri="{D42A27DB-BD31-4B8C-83A1-F6EECF244321}">
                <p14:modId xmlns:p14="http://schemas.microsoft.com/office/powerpoint/2010/main" val="1338316260"/>
              </p:ext>
            </p:extLst>
          </p:nvPr>
        </p:nvGraphicFramePr>
        <p:xfrm>
          <a:off x="7550092" y="3285195"/>
          <a:ext cx="442913" cy="741680"/>
        </p:xfrm>
        <a:graphic>
          <a:graphicData uri="http://schemas.openxmlformats.org/drawingml/2006/table">
            <a:tbl>
              <a:tblPr firstRow="1" bandRow="1">
                <a:tableStyleId>{69CF1AB2-1976-4502-BF36-3FF5EA218861}</a:tableStyleId>
              </a:tblPr>
              <a:tblGrid>
                <a:gridCol w="442913">
                  <a:extLst>
                    <a:ext uri="{9D8B030D-6E8A-4147-A177-3AD203B41FA5}">
                      <a16:colId xmlns:a16="http://schemas.microsoft.com/office/drawing/2014/main" val="1339083773"/>
                    </a:ext>
                  </a:extLst>
                </a:gridCol>
              </a:tblGrid>
              <a:tr h="370840">
                <a:tc>
                  <a:txBody>
                    <a:bodyPr/>
                    <a:lstStyle/>
                    <a:p>
                      <a:r>
                        <a:rPr lang="en-US" b="0" dirty="0"/>
                        <a:t>b</a:t>
                      </a:r>
                      <a:r>
                        <a:rPr lang="en-US" b="0" baseline="-25000" dirty="0"/>
                        <a:t>1</a:t>
                      </a:r>
                    </a:p>
                  </a:txBody>
                  <a:tcPr/>
                </a:tc>
                <a:extLst>
                  <a:ext uri="{0D108BD9-81ED-4DB2-BD59-A6C34878D82A}">
                    <a16:rowId xmlns:a16="http://schemas.microsoft.com/office/drawing/2014/main" val="875997308"/>
                  </a:ext>
                </a:extLst>
              </a:tr>
              <a:tr h="370840">
                <a:tc>
                  <a:txBody>
                    <a:bodyPr/>
                    <a:lstStyle/>
                    <a:p>
                      <a:r>
                        <a:rPr lang="en-US" b="0" dirty="0"/>
                        <a:t>b</a:t>
                      </a:r>
                      <a:r>
                        <a:rPr lang="en-US" b="0" baseline="-25000" dirty="0"/>
                        <a:t>2</a:t>
                      </a:r>
                    </a:p>
                  </a:txBody>
                  <a:tcPr/>
                </a:tc>
                <a:extLst>
                  <a:ext uri="{0D108BD9-81ED-4DB2-BD59-A6C34878D82A}">
                    <a16:rowId xmlns:a16="http://schemas.microsoft.com/office/drawing/2014/main" val="3179357898"/>
                  </a:ext>
                </a:extLst>
              </a:tr>
            </a:tbl>
          </a:graphicData>
        </a:graphic>
      </p:graphicFrame>
      <p:sp>
        <p:nvSpPr>
          <p:cNvPr id="36" name="TextBox 35">
            <a:extLst>
              <a:ext uri="{FF2B5EF4-FFF2-40B4-BE49-F238E27FC236}">
                <a16:creationId xmlns:a16="http://schemas.microsoft.com/office/drawing/2014/main" id="{724C30D9-7CF3-8048-9CF0-970DF2DE12FC}"/>
              </a:ext>
            </a:extLst>
          </p:cNvPr>
          <p:cNvSpPr txBox="1"/>
          <p:nvPr/>
        </p:nvSpPr>
        <p:spPr>
          <a:xfrm>
            <a:off x="7123012" y="3471369"/>
            <a:ext cx="300082" cy="369332"/>
          </a:xfrm>
          <a:prstGeom prst="rect">
            <a:avLst/>
          </a:prstGeom>
          <a:noFill/>
        </p:spPr>
        <p:txBody>
          <a:bodyPr wrap="none" rtlCol="0">
            <a:spAutoFit/>
          </a:bodyPr>
          <a:lstStyle/>
          <a:p>
            <a:r>
              <a:rPr lang="en-US" b="1" dirty="0"/>
              <a:t>+</a:t>
            </a:r>
          </a:p>
        </p:txBody>
      </p:sp>
      <p:sp>
        <p:nvSpPr>
          <p:cNvPr id="37" name="TextBox 36">
            <a:extLst>
              <a:ext uri="{FF2B5EF4-FFF2-40B4-BE49-F238E27FC236}">
                <a16:creationId xmlns:a16="http://schemas.microsoft.com/office/drawing/2014/main" id="{B6945EFA-2F47-2B4D-8B3D-DCC77681DCD3}"/>
              </a:ext>
            </a:extLst>
          </p:cNvPr>
          <p:cNvSpPr txBox="1"/>
          <p:nvPr/>
        </p:nvSpPr>
        <p:spPr>
          <a:xfrm>
            <a:off x="4736810" y="4252244"/>
            <a:ext cx="1008609" cy="646331"/>
          </a:xfrm>
          <a:prstGeom prst="rect">
            <a:avLst/>
          </a:prstGeom>
          <a:noFill/>
        </p:spPr>
        <p:txBody>
          <a:bodyPr wrap="none" rtlCol="0">
            <a:spAutoFit/>
          </a:bodyPr>
          <a:lstStyle/>
          <a:p>
            <a:pPr algn="ctr"/>
            <a:r>
              <a:rPr lang="en-US" dirty="0"/>
              <a:t>x - input </a:t>
            </a:r>
          </a:p>
          <a:p>
            <a:pPr algn="ctr"/>
            <a:r>
              <a:rPr lang="en-US" dirty="0"/>
              <a:t>matrix</a:t>
            </a:r>
          </a:p>
        </p:txBody>
      </p:sp>
      <p:sp>
        <p:nvSpPr>
          <p:cNvPr id="38" name="TextBox 37">
            <a:extLst>
              <a:ext uri="{FF2B5EF4-FFF2-40B4-BE49-F238E27FC236}">
                <a16:creationId xmlns:a16="http://schemas.microsoft.com/office/drawing/2014/main" id="{8F1DDBD6-F468-AA40-99A2-A4C6868D15C7}"/>
              </a:ext>
            </a:extLst>
          </p:cNvPr>
          <p:cNvSpPr txBox="1"/>
          <p:nvPr/>
        </p:nvSpPr>
        <p:spPr>
          <a:xfrm>
            <a:off x="6437212" y="4252245"/>
            <a:ext cx="888124" cy="646331"/>
          </a:xfrm>
          <a:prstGeom prst="rect">
            <a:avLst/>
          </a:prstGeom>
          <a:noFill/>
        </p:spPr>
        <p:txBody>
          <a:bodyPr wrap="square" rtlCol="0">
            <a:spAutoFit/>
          </a:bodyPr>
          <a:lstStyle/>
          <a:p>
            <a:pPr algn="ctr"/>
            <a:r>
              <a:rPr lang="en-US" dirty="0"/>
              <a:t>weight matrix</a:t>
            </a:r>
          </a:p>
        </p:txBody>
      </p:sp>
      <p:sp>
        <p:nvSpPr>
          <p:cNvPr id="39" name="TextBox 38">
            <a:extLst>
              <a:ext uri="{FF2B5EF4-FFF2-40B4-BE49-F238E27FC236}">
                <a16:creationId xmlns:a16="http://schemas.microsoft.com/office/drawing/2014/main" id="{9AD8C912-7513-7E4C-B790-C3CA5049673F}"/>
              </a:ext>
            </a:extLst>
          </p:cNvPr>
          <p:cNvSpPr txBox="1"/>
          <p:nvPr/>
        </p:nvSpPr>
        <p:spPr>
          <a:xfrm>
            <a:off x="7411105" y="4252244"/>
            <a:ext cx="888124" cy="646331"/>
          </a:xfrm>
          <a:prstGeom prst="rect">
            <a:avLst/>
          </a:prstGeom>
          <a:noFill/>
        </p:spPr>
        <p:txBody>
          <a:bodyPr wrap="square" rtlCol="0">
            <a:spAutoFit/>
          </a:bodyPr>
          <a:lstStyle/>
          <a:p>
            <a:pPr algn="ctr"/>
            <a:r>
              <a:rPr lang="en-US" dirty="0"/>
              <a:t>bias matrix</a:t>
            </a:r>
          </a:p>
        </p:txBody>
      </p:sp>
    </p:spTree>
    <p:extLst>
      <p:ext uri="{BB962C8B-B14F-4D97-AF65-F5344CB8AC3E}">
        <p14:creationId xmlns:p14="http://schemas.microsoft.com/office/powerpoint/2010/main" val="29085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729"/>
            <a:ext cx="12191995" cy="695441"/>
          </a:xfrm>
        </p:spPr>
        <p:style>
          <a:lnRef idx="3">
            <a:schemeClr val="lt1"/>
          </a:lnRef>
          <a:fillRef idx="1">
            <a:schemeClr val="dk1"/>
          </a:fillRef>
          <a:effectRef idx="1">
            <a:schemeClr val="dk1"/>
          </a:effectRef>
          <a:fontRef idx="minor">
            <a:schemeClr val="lt1"/>
          </a:fontRef>
        </p:style>
        <p:txBody>
          <a:bodyPr/>
          <a:lstStyle/>
          <a:p>
            <a:r>
              <a:rPr lang="en-US" dirty="0"/>
              <a:t>Background – Auto-encoder</a:t>
            </a:r>
            <a:endParaRPr lang="en-CA"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782D046-832A-BC4A-BD1A-5991D5A00D81}"/>
                  </a:ext>
                </a:extLst>
              </p:cNvPr>
              <p:cNvSpPr txBox="1"/>
              <p:nvPr/>
            </p:nvSpPr>
            <p:spPr>
              <a:xfrm>
                <a:off x="492736" y="1952660"/>
                <a:ext cx="3363678"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1,1−6</m:t>
                          </m:r>
                        </m:sub>
                      </m:sSub>
                      <m:r>
                        <a:rPr lang="en-CA" sz="2400" b="0" i="1" smtClean="0">
                          <a:latin typeface="Cambria Math" panose="02040503050406030204" pitchFamily="18" charset="0"/>
                        </a:rPr>
                        <m:t>,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2,1−6</m:t>
                          </m:r>
                        </m:sub>
                      </m:sSub>
                      <m:r>
                        <a:rPr lang="en-CA" sz="2400" b="0" i="1" smtClean="0">
                          <a:latin typeface="Cambria Math" panose="02040503050406030204" pitchFamily="18" charset="0"/>
                        </a:rPr>
                        <m:t>,…,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10,1−6</m:t>
                          </m:r>
                        </m:sub>
                      </m:sSub>
                      <m:r>
                        <a:rPr lang="en-CA" sz="2400" b="0" i="1" smtClean="0">
                          <a:latin typeface="Cambria Math" panose="02040503050406030204" pitchFamily="18" charset="0"/>
                        </a:rPr>
                        <m:t>}</m:t>
                      </m:r>
                    </m:oMath>
                  </m:oMathPara>
                </a14:m>
                <a:endParaRPr lang="en-US" sz="2400" dirty="0"/>
              </a:p>
            </p:txBody>
          </p:sp>
        </mc:Choice>
        <mc:Fallback>
          <p:sp>
            <p:nvSpPr>
              <p:cNvPr id="10" name="TextBox 9">
                <a:extLst>
                  <a:ext uri="{FF2B5EF4-FFF2-40B4-BE49-F238E27FC236}">
                    <a16:creationId xmlns:a16="http://schemas.microsoft.com/office/drawing/2014/main" id="{2782D046-832A-BC4A-BD1A-5991D5A00D81}"/>
                  </a:ext>
                </a:extLst>
              </p:cNvPr>
              <p:cNvSpPr txBox="1">
                <a:spLocks noRot="1" noChangeAspect="1" noMove="1" noResize="1" noEditPoints="1" noAdjustHandles="1" noChangeArrowheads="1" noChangeShapeType="1" noTextEdit="1"/>
              </p:cNvSpPr>
              <p:nvPr/>
            </p:nvSpPr>
            <p:spPr>
              <a:xfrm>
                <a:off x="492736" y="1952660"/>
                <a:ext cx="3363678" cy="385555"/>
              </a:xfrm>
              <a:prstGeom prst="rect">
                <a:avLst/>
              </a:prstGeom>
              <a:blipFill>
                <a:blip r:embed="rId3"/>
                <a:stretch>
                  <a:fillRect l="-2632" r="-2632" b="-258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9C8B7C6-4DC0-F543-9518-F0E2D051D6F5}"/>
                  </a:ext>
                </a:extLst>
              </p:cNvPr>
              <p:cNvSpPr txBox="1"/>
              <p:nvPr/>
            </p:nvSpPr>
            <p:spPr>
              <a:xfrm>
                <a:off x="492736" y="2564438"/>
                <a:ext cx="1553117"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𝑖</m:t>
                          </m:r>
                          <m:r>
                            <a:rPr lang="en-CA" sz="2400" b="0" i="1" smtClean="0">
                              <a:latin typeface="Cambria Math" panose="02040503050406030204" pitchFamily="18" charset="0"/>
                            </a:rPr>
                            <m:t>,1−6</m:t>
                          </m:r>
                        </m:sub>
                      </m:sSub>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CA" sz="2400" b="0" i="1" smtClean="0">
                              <a:latin typeface="Cambria Math" panose="02040503050406030204" pitchFamily="18" charset="0"/>
                              <a:ea typeface="Cambria Math" panose="02040503050406030204" pitchFamily="18" charset="0"/>
                            </a:rPr>
                            <m:t>𝑛</m:t>
                          </m:r>
                        </m:sup>
                      </m:sSup>
                    </m:oMath>
                  </m:oMathPara>
                </a14:m>
                <a:endParaRPr lang="en-US" sz="2400" dirty="0"/>
              </a:p>
            </p:txBody>
          </p:sp>
        </mc:Choice>
        <mc:Fallback>
          <p:sp>
            <p:nvSpPr>
              <p:cNvPr id="11" name="TextBox 10">
                <a:extLst>
                  <a:ext uri="{FF2B5EF4-FFF2-40B4-BE49-F238E27FC236}">
                    <a16:creationId xmlns:a16="http://schemas.microsoft.com/office/drawing/2014/main" id="{29C8B7C6-4DC0-F543-9518-F0E2D051D6F5}"/>
                  </a:ext>
                </a:extLst>
              </p:cNvPr>
              <p:cNvSpPr txBox="1">
                <a:spLocks noRot="1" noChangeAspect="1" noMove="1" noResize="1" noEditPoints="1" noAdjustHandles="1" noChangeArrowheads="1" noChangeShapeType="1" noTextEdit="1"/>
              </p:cNvSpPr>
              <p:nvPr/>
            </p:nvSpPr>
            <p:spPr>
              <a:xfrm>
                <a:off x="492736" y="2564438"/>
                <a:ext cx="1553117" cy="385555"/>
              </a:xfrm>
              <a:prstGeom prst="rect">
                <a:avLst/>
              </a:prstGeom>
              <a:blipFill>
                <a:blip r:embed="rId4"/>
                <a:stretch>
                  <a:fillRect l="-1626"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77A5ACA-6EEC-D648-A921-D1FF49D61EE0}"/>
                  </a:ext>
                </a:extLst>
              </p:cNvPr>
              <p:cNvSpPr txBox="1"/>
              <p:nvPr/>
            </p:nvSpPr>
            <p:spPr>
              <a:xfrm>
                <a:off x="492736" y="3176112"/>
                <a:ext cx="1996509"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𝑦</m:t>
                          </m:r>
                        </m:e>
                        <m:sub>
                          <m:r>
                            <a:rPr lang="en-CA" sz="2400" b="0" i="1" smtClean="0">
                              <a:latin typeface="Cambria Math" panose="02040503050406030204" pitchFamily="18" charset="0"/>
                            </a:rPr>
                            <m:t>𝑖</m:t>
                          </m:r>
                          <m:r>
                            <a:rPr lang="en-CA" sz="2400" b="0" i="1" smtClean="0">
                              <a:latin typeface="Cambria Math" panose="02040503050406030204" pitchFamily="18" charset="0"/>
                            </a:rPr>
                            <m:t>,1−6</m:t>
                          </m:r>
                        </m:sub>
                      </m:sSub>
                      <m:r>
                        <a:rPr lang="en-CA" sz="240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𝑥</m:t>
                          </m:r>
                        </m:e>
                        <m:sub>
                          <m:r>
                            <a:rPr lang="en-CA" sz="2400" b="0" i="1" smtClean="0">
                              <a:latin typeface="Cambria Math" panose="02040503050406030204" pitchFamily="18" charset="0"/>
                              <a:ea typeface="Cambria Math" panose="02040503050406030204" pitchFamily="18" charset="0"/>
                            </a:rPr>
                            <m:t>𝑖</m:t>
                          </m:r>
                          <m:r>
                            <a:rPr lang="en-CA" sz="2400" b="0" i="1" smtClean="0">
                              <a:latin typeface="Cambria Math" panose="02040503050406030204" pitchFamily="18" charset="0"/>
                              <a:ea typeface="Cambria Math" panose="02040503050406030204" pitchFamily="18" charset="0"/>
                            </a:rPr>
                            <m:t>, 1−6</m:t>
                          </m:r>
                        </m:sub>
                      </m:sSub>
                    </m:oMath>
                  </m:oMathPara>
                </a14:m>
                <a:endParaRPr lang="en-US" sz="2400" dirty="0"/>
              </a:p>
            </p:txBody>
          </p:sp>
        </mc:Choice>
        <mc:Fallback>
          <p:sp>
            <p:nvSpPr>
              <p:cNvPr id="13" name="TextBox 12">
                <a:extLst>
                  <a:ext uri="{FF2B5EF4-FFF2-40B4-BE49-F238E27FC236}">
                    <a16:creationId xmlns:a16="http://schemas.microsoft.com/office/drawing/2014/main" id="{977A5ACA-6EEC-D648-A921-D1FF49D61EE0}"/>
                  </a:ext>
                </a:extLst>
              </p:cNvPr>
              <p:cNvSpPr txBox="1">
                <a:spLocks noRot="1" noChangeAspect="1" noMove="1" noResize="1" noEditPoints="1" noAdjustHandles="1" noChangeArrowheads="1" noChangeShapeType="1" noTextEdit="1"/>
              </p:cNvSpPr>
              <p:nvPr/>
            </p:nvSpPr>
            <p:spPr>
              <a:xfrm>
                <a:off x="492736" y="3176112"/>
                <a:ext cx="1996509" cy="385555"/>
              </a:xfrm>
              <a:prstGeom prst="rect">
                <a:avLst/>
              </a:prstGeom>
              <a:blipFill>
                <a:blip r:embed="rId5"/>
                <a:stretch>
                  <a:fillRect l="-2532" t="-3226" r="-633" b="-3225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12FF4BE-D48F-D54D-9BD3-02776264C838}"/>
              </a:ext>
            </a:extLst>
          </p:cNvPr>
          <p:cNvSpPr txBox="1"/>
          <p:nvPr/>
        </p:nvSpPr>
        <p:spPr>
          <a:xfrm>
            <a:off x="441441" y="3699237"/>
            <a:ext cx="1291379" cy="461665"/>
          </a:xfrm>
          <a:prstGeom prst="rect">
            <a:avLst/>
          </a:prstGeom>
          <a:noFill/>
        </p:spPr>
        <p:txBody>
          <a:bodyPr wrap="none" rtlCol="0">
            <a:spAutoFit/>
          </a:bodyPr>
          <a:lstStyle/>
          <a:p>
            <a:r>
              <a:rPr lang="en-US" sz="2400" dirty="0"/>
              <a:t>Encoder:</a:t>
            </a:r>
          </a:p>
        </p:txBody>
      </p:sp>
      <p:sp>
        <p:nvSpPr>
          <p:cNvPr id="17" name="TextBox 16">
            <a:extLst>
              <a:ext uri="{FF2B5EF4-FFF2-40B4-BE49-F238E27FC236}">
                <a16:creationId xmlns:a16="http://schemas.microsoft.com/office/drawing/2014/main" id="{6AED50C9-104B-F745-BC24-96069B456E48}"/>
              </a:ext>
            </a:extLst>
          </p:cNvPr>
          <p:cNvSpPr txBox="1"/>
          <p:nvPr/>
        </p:nvSpPr>
        <p:spPr>
          <a:xfrm>
            <a:off x="441441" y="4257692"/>
            <a:ext cx="1321837" cy="461665"/>
          </a:xfrm>
          <a:prstGeom prst="rect">
            <a:avLst/>
          </a:prstGeom>
          <a:noFill/>
        </p:spPr>
        <p:txBody>
          <a:bodyPr wrap="none" rtlCol="0">
            <a:spAutoFit/>
          </a:bodyPr>
          <a:lstStyle/>
          <a:p>
            <a:r>
              <a:rPr lang="en-US" sz="2400" dirty="0">
                <a:sym typeface="Wingdings" pitchFamily="2" charset="2"/>
              </a:rPr>
              <a:t>De</a:t>
            </a:r>
            <a:r>
              <a:rPr lang="en-US" sz="2400" dirty="0"/>
              <a:t>coder:</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F672EB2-2B58-764F-BF35-45BF7B0D22DC}"/>
                  </a:ext>
                </a:extLst>
              </p:cNvPr>
              <p:cNvSpPr txBox="1"/>
              <p:nvPr/>
            </p:nvSpPr>
            <p:spPr>
              <a:xfrm>
                <a:off x="504007" y="4813157"/>
                <a:ext cx="3122650"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𝑥</m:t>
                              </m:r>
                            </m:e>
                          </m:acc>
                        </m:e>
                        <m:sub>
                          <m:r>
                            <a:rPr lang="en-CA" sz="2400" i="1">
                              <a:latin typeface="Cambria Math" panose="02040503050406030204" pitchFamily="18" charset="0"/>
                            </a:rPr>
                            <m:t>𝑖</m:t>
                          </m:r>
                          <m:r>
                            <a:rPr lang="en-CA" sz="2400" i="1">
                              <a:latin typeface="Cambria Math" panose="02040503050406030204" pitchFamily="18" charset="0"/>
                            </a:rPr>
                            <m:t>,1−6</m:t>
                          </m:r>
                        </m:sub>
                      </m:sSub>
                      <m:r>
                        <a:rPr lang="en-CA" sz="2400" b="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𝑦</m:t>
                          </m:r>
                        </m:e>
                        <m:sub>
                          <m:r>
                            <a:rPr lang="en-CA" sz="2400" b="0" i="1" smtClean="0">
                              <a:latin typeface="Cambria Math" panose="02040503050406030204" pitchFamily="18" charset="0"/>
                            </a:rPr>
                            <m:t>𝑖</m:t>
                          </m:r>
                          <m:r>
                            <a:rPr lang="en-CA" sz="2400" b="0" i="1" smtClean="0">
                              <a:latin typeface="Cambria Math" panose="02040503050406030204" pitchFamily="18" charset="0"/>
                            </a:rPr>
                            <m:t>,1−6</m:t>
                          </m:r>
                        </m:sub>
                      </m:sSub>
                      <m:r>
                        <a:rPr lang="en-CA" sz="240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𝑥</m:t>
                          </m:r>
                        </m:e>
                        <m:sub>
                          <m:r>
                            <a:rPr lang="en-CA" sz="2400" b="0" i="1" smtClean="0">
                              <a:latin typeface="Cambria Math" panose="02040503050406030204" pitchFamily="18" charset="0"/>
                              <a:ea typeface="Cambria Math" panose="02040503050406030204" pitchFamily="18" charset="0"/>
                            </a:rPr>
                            <m:t>𝑖</m:t>
                          </m:r>
                          <m:r>
                            <a:rPr lang="en-CA" sz="2400" b="0" i="1" smtClean="0">
                              <a:latin typeface="Cambria Math" panose="02040503050406030204" pitchFamily="18" charset="0"/>
                              <a:ea typeface="Cambria Math" panose="02040503050406030204" pitchFamily="18" charset="0"/>
                            </a:rPr>
                            <m:t>, 1−6</m:t>
                          </m:r>
                        </m:sub>
                      </m:sSub>
                    </m:oMath>
                  </m:oMathPara>
                </a14:m>
                <a:endParaRPr lang="en-US" sz="2400" dirty="0"/>
              </a:p>
            </p:txBody>
          </p:sp>
        </mc:Choice>
        <mc:Fallback>
          <p:sp>
            <p:nvSpPr>
              <p:cNvPr id="19" name="TextBox 18">
                <a:extLst>
                  <a:ext uri="{FF2B5EF4-FFF2-40B4-BE49-F238E27FC236}">
                    <a16:creationId xmlns:a16="http://schemas.microsoft.com/office/drawing/2014/main" id="{4F672EB2-2B58-764F-BF35-45BF7B0D22DC}"/>
                  </a:ext>
                </a:extLst>
              </p:cNvPr>
              <p:cNvSpPr txBox="1">
                <a:spLocks noRot="1" noChangeAspect="1" noMove="1" noResize="1" noEditPoints="1" noAdjustHandles="1" noChangeArrowheads="1" noChangeShapeType="1" noTextEdit="1"/>
              </p:cNvSpPr>
              <p:nvPr/>
            </p:nvSpPr>
            <p:spPr>
              <a:xfrm>
                <a:off x="504007" y="4813157"/>
                <a:ext cx="3122650" cy="385555"/>
              </a:xfrm>
              <a:prstGeom prst="rect">
                <a:avLst/>
              </a:prstGeom>
              <a:blipFill>
                <a:blip r:embed="rId6"/>
                <a:stretch>
                  <a:fillRect l="-810" t="-12903" b="-322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7929A64-4B79-2A48-85EB-B04A0B874041}"/>
                  </a:ext>
                </a:extLst>
              </p:cNvPr>
              <p:cNvSpPr txBox="1"/>
              <p:nvPr/>
            </p:nvSpPr>
            <p:spPr>
              <a:xfrm>
                <a:off x="1899519" y="3736192"/>
                <a:ext cx="1866986"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CA" sz="2400" i="1" smtClean="0">
                          <a:latin typeface="Cambria Math" panose="02040503050406030204" pitchFamily="18" charset="0"/>
                          <a:ea typeface="Cambria Math" panose="02040503050406030204" pitchFamily="18" charset="0"/>
                        </a:rPr>
                        <m:t>ℰ</m:t>
                      </m:r>
                      <m:r>
                        <a:rPr lang="en-CA" sz="2400" i="1"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ℯ</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e>
                        <m:sub>
                          <m:r>
                            <a:rPr lang="en-CA" sz="2400" b="0" i="1" smtClean="0">
                              <a:latin typeface="Cambria Math" panose="02040503050406030204" pitchFamily="18" charset="0"/>
                              <a:ea typeface="Cambria Math" panose="02040503050406030204" pitchFamily="18" charset="0"/>
                            </a:rPr>
                            <m:t>𝑖</m:t>
                          </m:r>
                          <m:r>
                            <a:rPr lang="en-CA" sz="2400" b="0" i="1" smtClean="0">
                              <a:latin typeface="Cambria Math" panose="02040503050406030204" pitchFamily="18" charset="0"/>
                              <a:ea typeface="Cambria Math" panose="02040503050406030204" pitchFamily="18" charset="0"/>
                            </a:rPr>
                            <m:t>, 1−6</m:t>
                          </m:r>
                        </m:sub>
                      </m:sSub>
                      <m:r>
                        <a:rPr lang="en-CA"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20" name="TextBox 19">
                <a:extLst>
                  <a:ext uri="{FF2B5EF4-FFF2-40B4-BE49-F238E27FC236}">
                    <a16:creationId xmlns:a16="http://schemas.microsoft.com/office/drawing/2014/main" id="{27929A64-4B79-2A48-85EB-B04A0B874041}"/>
                  </a:ext>
                </a:extLst>
              </p:cNvPr>
              <p:cNvSpPr txBox="1">
                <a:spLocks noRot="1" noChangeAspect="1" noMove="1" noResize="1" noEditPoints="1" noAdjustHandles="1" noChangeArrowheads="1" noChangeShapeType="1" noTextEdit="1"/>
              </p:cNvSpPr>
              <p:nvPr/>
            </p:nvSpPr>
            <p:spPr>
              <a:xfrm>
                <a:off x="1899519" y="3736192"/>
                <a:ext cx="1866986" cy="385555"/>
              </a:xfrm>
              <a:prstGeom prst="rect">
                <a:avLst/>
              </a:prstGeom>
              <a:blipFill>
                <a:blip r:embed="rId7"/>
                <a:stretch>
                  <a:fillRect l="-3378" t="-3125" r="-4730" b="-28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583E0C2-388F-D346-B36F-08C758C4BF84}"/>
                  </a:ext>
                </a:extLst>
              </p:cNvPr>
              <p:cNvSpPr txBox="1"/>
              <p:nvPr/>
            </p:nvSpPr>
            <p:spPr>
              <a:xfrm>
                <a:off x="1857274" y="4310689"/>
                <a:ext cx="2381870"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CA" sz="2400" i="1" smtClean="0">
                          <a:latin typeface="Cambria Math" panose="02040503050406030204" pitchFamily="18" charset="0"/>
                          <a:ea typeface="Cambria Math" panose="02040503050406030204" pitchFamily="18" charset="0"/>
                        </a:rPr>
                        <m:t>𝒟</m:t>
                      </m:r>
                      <m:r>
                        <a:rPr lang="en-CA" sz="2400" i="1"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𝒹</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ℯ</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e>
                        <m:sub>
                          <m:r>
                            <a:rPr lang="en-CA" sz="2400" b="0" i="1" smtClean="0">
                              <a:latin typeface="Cambria Math" panose="02040503050406030204" pitchFamily="18" charset="0"/>
                              <a:ea typeface="Cambria Math" panose="02040503050406030204" pitchFamily="18" charset="0"/>
                            </a:rPr>
                            <m:t>𝑖</m:t>
                          </m:r>
                          <m:r>
                            <a:rPr lang="en-CA" sz="2400" b="0" i="1" smtClean="0">
                              <a:latin typeface="Cambria Math" panose="02040503050406030204" pitchFamily="18" charset="0"/>
                              <a:ea typeface="Cambria Math" panose="02040503050406030204" pitchFamily="18" charset="0"/>
                            </a:rPr>
                            <m:t>, 1−6</m:t>
                          </m:r>
                        </m:sub>
                      </m:sSub>
                      <m:r>
                        <a:rPr lang="en-CA"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21" name="TextBox 20">
                <a:extLst>
                  <a:ext uri="{FF2B5EF4-FFF2-40B4-BE49-F238E27FC236}">
                    <a16:creationId xmlns:a16="http://schemas.microsoft.com/office/drawing/2014/main" id="{B583E0C2-388F-D346-B36F-08C758C4BF84}"/>
                  </a:ext>
                </a:extLst>
              </p:cNvPr>
              <p:cNvSpPr txBox="1">
                <a:spLocks noRot="1" noChangeAspect="1" noMove="1" noResize="1" noEditPoints="1" noAdjustHandles="1" noChangeArrowheads="1" noChangeShapeType="1" noTextEdit="1"/>
              </p:cNvSpPr>
              <p:nvPr/>
            </p:nvSpPr>
            <p:spPr>
              <a:xfrm>
                <a:off x="1857274" y="4310689"/>
                <a:ext cx="2381870" cy="385555"/>
              </a:xfrm>
              <a:prstGeom prst="rect">
                <a:avLst/>
              </a:prstGeom>
              <a:blipFill>
                <a:blip r:embed="rId8"/>
                <a:stretch>
                  <a:fillRect l="-2116" t="-3125" r="-3704" b="-31250"/>
                </a:stretch>
              </a:blipFill>
            </p:spPr>
            <p:txBody>
              <a:bodyPr/>
              <a:lstStyle/>
              <a:p>
                <a:r>
                  <a:rPr lang="en-US">
                    <a:noFill/>
                  </a:rPr>
                  <a:t> </a:t>
                </a:r>
              </a:p>
            </p:txBody>
          </p:sp>
        </mc:Fallback>
      </mc:AlternateContent>
      <p:grpSp>
        <p:nvGrpSpPr>
          <p:cNvPr id="2096" name="Group 2095">
            <a:extLst>
              <a:ext uri="{FF2B5EF4-FFF2-40B4-BE49-F238E27FC236}">
                <a16:creationId xmlns:a16="http://schemas.microsoft.com/office/drawing/2014/main" id="{511CA386-1301-664C-A234-95BEAAE95726}"/>
              </a:ext>
            </a:extLst>
          </p:cNvPr>
          <p:cNvGrpSpPr/>
          <p:nvPr/>
        </p:nvGrpSpPr>
        <p:grpSpPr>
          <a:xfrm>
            <a:off x="4407192" y="1835684"/>
            <a:ext cx="2381870" cy="3186632"/>
            <a:chOff x="6334818" y="1687149"/>
            <a:chExt cx="4198255" cy="3825793"/>
          </a:xfrm>
        </p:grpSpPr>
        <p:sp>
          <p:nvSpPr>
            <p:cNvPr id="16" name="Oval 15">
              <a:extLst>
                <a:ext uri="{FF2B5EF4-FFF2-40B4-BE49-F238E27FC236}">
                  <a16:creationId xmlns:a16="http://schemas.microsoft.com/office/drawing/2014/main" id="{DBD4DEE8-94E6-8940-969D-7D22A3F692D2}"/>
                </a:ext>
              </a:extLst>
            </p:cNvPr>
            <p:cNvSpPr/>
            <p:nvPr/>
          </p:nvSpPr>
          <p:spPr>
            <a:xfrm>
              <a:off x="6334818" y="2322712"/>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B3604E-6237-B74A-8C35-3D08902F8009}"/>
                </a:ext>
              </a:extLst>
            </p:cNvPr>
            <p:cNvSpPr/>
            <p:nvPr/>
          </p:nvSpPr>
          <p:spPr>
            <a:xfrm>
              <a:off x="7537593" y="2319173"/>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80982B2-73E4-8C49-B871-7BD9E9F2F8A0}"/>
                </a:ext>
              </a:extLst>
            </p:cNvPr>
            <p:cNvSpPr/>
            <p:nvPr/>
          </p:nvSpPr>
          <p:spPr>
            <a:xfrm>
              <a:off x="8691859" y="2319173"/>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5A00F30-5267-0F44-8E22-992532D5DBF8}"/>
                </a:ext>
              </a:extLst>
            </p:cNvPr>
            <p:cNvSpPr/>
            <p:nvPr/>
          </p:nvSpPr>
          <p:spPr>
            <a:xfrm>
              <a:off x="9907431" y="2319173"/>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44A2F35-3BCB-134F-9AE3-D989A33981BE}"/>
                </a:ext>
              </a:extLst>
            </p:cNvPr>
            <p:cNvSpPr/>
            <p:nvPr/>
          </p:nvSpPr>
          <p:spPr>
            <a:xfrm>
              <a:off x="6915579" y="3316402"/>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3072703-160B-A748-A60D-66D7A1893054}"/>
                </a:ext>
              </a:extLst>
            </p:cNvPr>
            <p:cNvSpPr/>
            <p:nvPr/>
          </p:nvSpPr>
          <p:spPr>
            <a:xfrm>
              <a:off x="6352674" y="4243259"/>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D0B0D5-2EA7-EC44-B3F9-C96F68DF9A51}"/>
                </a:ext>
              </a:extLst>
            </p:cNvPr>
            <p:cNvSpPr/>
            <p:nvPr/>
          </p:nvSpPr>
          <p:spPr>
            <a:xfrm>
              <a:off x="7535552" y="4238014"/>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367437E-AFCF-9F4F-9E0E-20E317439B68}"/>
                </a:ext>
              </a:extLst>
            </p:cNvPr>
            <p:cNvSpPr/>
            <p:nvPr/>
          </p:nvSpPr>
          <p:spPr>
            <a:xfrm>
              <a:off x="8161194" y="3338325"/>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D5C5A88-CE4C-C946-8C71-688C64511B0C}"/>
                </a:ext>
              </a:extLst>
            </p:cNvPr>
            <p:cNvSpPr/>
            <p:nvPr/>
          </p:nvSpPr>
          <p:spPr>
            <a:xfrm>
              <a:off x="9275666" y="3315272"/>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02C260-E0B2-9E40-B7AD-DBE53C9FDC14}"/>
                </a:ext>
              </a:extLst>
            </p:cNvPr>
            <p:cNvSpPr/>
            <p:nvPr/>
          </p:nvSpPr>
          <p:spPr>
            <a:xfrm>
              <a:off x="8718430" y="4247551"/>
              <a:ext cx="625642" cy="611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E6C012-915B-D146-9731-583003765BF6}"/>
                </a:ext>
              </a:extLst>
            </p:cNvPr>
            <p:cNvSpPr/>
            <p:nvPr/>
          </p:nvSpPr>
          <p:spPr>
            <a:xfrm>
              <a:off x="9901309" y="4221526"/>
              <a:ext cx="625643" cy="6117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E3BF925-C2E1-6A4C-8792-CCA231633816}"/>
                </a:ext>
              </a:extLst>
            </p:cNvPr>
            <p:cNvCxnSpPr>
              <a:endCxn id="16" idx="0"/>
            </p:cNvCxnSpPr>
            <p:nvPr/>
          </p:nvCxnSpPr>
          <p:spPr>
            <a:xfrm>
              <a:off x="6647639" y="1690688"/>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8F9AB10-9DD3-4F41-9CB9-CCD9B4A1E3B5}"/>
                </a:ext>
              </a:extLst>
            </p:cNvPr>
            <p:cNvCxnSpPr>
              <a:cxnSpLocks/>
            </p:cNvCxnSpPr>
            <p:nvPr/>
          </p:nvCxnSpPr>
          <p:spPr>
            <a:xfrm>
              <a:off x="7862601" y="1687149"/>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C6E2104-20C2-984F-A365-AB17AAE0BD6E}"/>
                </a:ext>
              </a:extLst>
            </p:cNvPr>
            <p:cNvCxnSpPr>
              <a:cxnSpLocks/>
            </p:cNvCxnSpPr>
            <p:nvPr/>
          </p:nvCxnSpPr>
          <p:spPr>
            <a:xfrm>
              <a:off x="8982586" y="1687149"/>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A142DD6-E80C-B645-AE47-EBCF7DB1E3EB}"/>
                </a:ext>
              </a:extLst>
            </p:cNvPr>
            <p:cNvCxnSpPr>
              <a:cxnSpLocks/>
            </p:cNvCxnSpPr>
            <p:nvPr/>
          </p:nvCxnSpPr>
          <p:spPr>
            <a:xfrm>
              <a:off x="10214129" y="1697272"/>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2FB043-FE86-B74C-8897-AE961136B843}"/>
                </a:ext>
              </a:extLst>
            </p:cNvPr>
            <p:cNvCxnSpPr>
              <a:cxnSpLocks/>
            </p:cNvCxnSpPr>
            <p:nvPr/>
          </p:nvCxnSpPr>
          <p:spPr>
            <a:xfrm>
              <a:off x="10214129" y="4849792"/>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1459FE90-3CD2-5740-8286-FC7A531A06C8}"/>
                </a:ext>
              </a:extLst>
            </p:cNvPr>
            <p:cNvCxnSpPr>
              <a:cxnSpLocks/>
            </p:cNvCxnSpPr>
            <p:nvPr/>
          </p:nvCxnSpPr>
          <p:spPr>
            <a:xfrm>
              <a:off x="9031251" y="4873781"/>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16CE1B63-442C-B240-82EC-EDCA9BE8A9B2}"/>
                </a:ext>
              </a:extLst>
            </p:cNvPr>
            <p:cNvCxnSpPr>
              <a:cxnSpLocks/>
            </p:cNvCxnSpPr>
            <p:nvPr/>
          </p:nvCxnSpPr>
          <p:spPr>
            <a:xfrm>
              <a:off x="7862601" y="4859329"/>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F6F50EA4-684A-4A44-AAF2-0D794C506FAE}"/>
                </a:ext>
              </a:extLst>
            </p:cNvPr>
            <p:cNvCxnSpPr>
              <a:cxnSpLocks/>
            </p:cNvCxnSpPr>
            <p:nvPr/>
          </p:nvCxnSpPr>
          <p:spPr>
            <a:xfrm>
              <a:off x="6665495" y="4880918"/>
              <a:ext cx="0" cy="63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FEEAD8D5-69B5-FB49-87E3-933B6FF0060D}"/>
                </a:ext>
              </a:extLst>
            </p:cNvPr>
            <p:cNvCxnSpPr>
              <a:cxnSpLocks/>
              <a:stCxn id="16" idx="4"/>
              <a:endCxn id="26" idx="0"/>
            </p:cNvCxnSpPr>
            <p:nvPr/>
          </p:nvCxnSpPr>
          <p:spPr>
            <a:xfrm>
              <a:off x="6647639" y="2934490"/>
              <a:ext cx="580761" cy="3819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65D77B5-8488-E947-99D5-E8D603CC0D29}"/>
                </a:ext>
              </a:extLst>
            </p:cNvPr>
            <p:cNvCxnSpPr>
              <a:cxnSpLocks/>
              <a:stCxn id="16" idx="4"/>
              <a:endCxn id="29" idx="0"/>
            </p:cNvCxnSpPr>
            <p:nvPr/>
          </p:nvCxnSpPr>
          <p:spPr>
            <a:xfrm>
              <a:off x="6647639" y="2934490"/>
              <a:ext cx="1826376" cy="403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089FFD1-E4D4-4C4F-9C72-5BE0CFAADC27}"/>
                </a:ext>
              </a:extLst>
            </p:cNvPr>
            <p:cNvCxnSpPr>
              <a:cxnSpLocks/>
              <a:stCxn id="16" idx="4"/>
              <a:endCxn id="30" idx="0"/>
            </p:cNvCxnSpPr>
            <p:nvPr/>
          </p:nvCxnSpPr>
          <p:spPr>
            <a:xfrm>
              <a:off x="6647639" y="2934490"/>
              <a:ext cx="2940848" cy="3807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19FA2706-D21B-5247-BC68-2AADD5D7875F}"/>
                </a:ext>
              </a:extLst>
            </p:cNvPr>
            <p:cNvCxnSpPr>
              <a:cxnSpLocks/>
              <a:stCxn id="26" idx="4"/>
              <a:endCxn id="27" idx="0"/>
            </p:cNvCxnSpPr>
            <p:nvPr/>
          </p:nvCxnSpPr>
          <p:spPr>
            <a:xfrm flipH="1">
              <a:off x="6665495" y="3928180"/>
              <a:ext cx="562905" cy="3150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7171F446-F054-7F4C-9944-202B11B704E0}"/>
                </a:ext>
              </a:extLst>
            </p:cNvPr>
            <p:cNvCxnSpPr>
              <a:cxnSpLocks/>
              <a:stCxn id="26" idx="4"/>
              <a:endCxn id="28" idx="0"/>
            </p:cNvCxnSpPr>
            <p:nvPr/>
          </p:nvCxnSpPr>
          <p:spPr>
            <a:xfrm>
              <a:off x="7228400" y="3928180"/>
              <a:ext cx="619973" cy="309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5BE66F63-0F0D-D54E-9CD4-3B86DEC905BF}"/>
                </a:ext>
              </a:extLst>
            </p:cNvPr>
            <p:cNvCxnSpPr>
              <a:cxnSpLocks/>
              <a:stCxn id="26" idx="4"/>
              <a:endCxn id="32" idx="0"/>
            </p:cNvCxnSpPr>
            <p:nvPr/>
          </p:nvCxnSpPr>
          <p:spPr>
            <a:xfrm>
              <a:off x="7228400" y="3928180"/>
              <a:ext cx="2985729" cy="293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65A031BD-C3B9-004F-95AD-5E7677C52906}"/>
                </a:ext>
              </a:extLst>
            </p:cNvPr>
            <p:cNvCxnSpPr>
              <a:cxnSpLocks/>
              <a:stCxn id="26" idx="4"/>
              <a:endCxn id="31" idx="0"/>
            </p:cNvCxnSpPr>
            <p:nvPr/>
          </p:nvCxnSpPr>
          <p:spPr>
            <a:xfrm>
              <a:off x="7228400" y="3928180"/>
              <a:ext cx="1802851" cy="3193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EDF2B88-8D34-704E-8866-473D51AFF3E4}"/>
                </a:ext>
              </a:extLst>
            </p:cNvPr>
            <p:cNvCxnSpPr>
              <a:cxnSpLocks/>
              <a:stCxn id="23" idx="4"/>
              <a:endCxn id="29" idx="0"/>
            </p:cNvCxnSpPr>
            <p:nvPr/>
          </p:nvCxnSpPr>
          <p:spPr>
            <a:xfrm>
              <a:off x="7850414" y="2930951"/>
              <a:ext cx="623601" cy="407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19D58181-824A-2B4E-A9B2-FD674F9A501F}"/>
                </a:ext>
              </a:extLst>
            </p:cNvPr>
            <p:cNvCxnSpPr>
              <a:cxnSpLocks/>
              <a:stCxn id="23" idx="4"/>
              <a:endCxn id="26" idx="0"/>
            </p:cNvCxnSpPr>
            <p:nvPr/>
          </p:nvCxnSpPr>
          <p:spPr>
            <a:xfrm flipH="1">
              <a:off x="7228400" y="2930951"/>
              <a:ext cx="622014" cy="385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9A06D9FE-930B-C74E-9EBB-34FAAD2795D2}"/>
                </a:ext>
              </a:extLst>
            </p:cNvPr>
            <p:cNvCxnSpPr>
              <a:cxnSpLocks/>
              <a:stCxn id="24" idx="4"/>
              <a:endCxn id="26" idx="0"/>
            </p:cNvCxnSpPr>
            <p:nvPr/>
          </p:nvCxnSpPr>
          <p:spPr>
            <a:xfrm flipH="1">
              <a:off x="7228400" y="2930951"/>
              <a:ext cx="1776280" cy="385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1217FB7-9C11-E747-A688-38EFB28E6A67}"/>
                </a:ext>
              </a:extLst>
            </p:cNvPr>
            <p:cNvCxnSpPr>
              <a:cxnSpLocks/>
              <a:stCxn id="25" idx="4"/>
              <a:endCxn id="26" idx="0"/>
            </p:cNvCxnSpPr>
            <p:nvPr/>
          </p:nvCxnSpPr>
          <p:spPr>
            <a:xfrm flipH="1">
              <a:off x="7228400" y="2930951"/>
              <a:ext cx="2991852" cy="385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44DD65D8-4F33-8044-9F40-29B1790104BE}"/>
                </a:ext>
              </a:extLst>
            </p:cNvPr>
            <p:cNvCxnSpPr>
              <a:cxnSpLocks/>
              <a:stCxn id="24" idx="4"/>
              <a:endCxn id="30" idx="0"/>
            </p:cNvCxnSpPr>
            <p:nvPr/>
          </p:nvCxnSpPr>
          <p:spPr>
            <a:xfrm>
              <a:off x="9004680" y="2930951"/>
              <a:ext cx="583807" cy="384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42E274CC-F7FF-1540-9FE1-16A28F3EA0A7}"/>
                </a:ext>
              </a:extLst>
            </p:cNvPr>
            <p:cNvCxnSpPr>
              <a:cxnSpLocks/>
              <a:stCxn id="24" idx="4"/>
              <a:endCxn id="29" idx="0"/>
            </p:cNvCxnSpPr>
            <p:nvPr/>
          </p:nvCxnSpPr>
          <p:spPr>
            <a:xfrm flipH="1">
              <a:off x="8474015" y="2930951"/>
              <a:ext cx="530665" cy="407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F1FE4E5C-B135-084D-9CC3-97A3323CF9E1}"/>
                </a:ext>
              </a:extLst>
            </p:cNvPr>
            <p:cNvCxnSpPr>
              <a:cxnSpLocks/>
              <a:stCxn id="25" idx="4"/>
              <a:endCxn id="30" idx="0"/>
            </p:cNvCxnSpPr>
            <p:nvPr/>
          </p:nvCxnSpPr>
          <p:spPr>
            <a:xfrm flipH="1">
              <a:off x="9588487" y="2930951"/>
              <a:ext cx="631765" cy="384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6BB8D95-2885-9347-B1D3-18792917544E}"/>
                </a:ext>
              </a:extLst>
            </p:cNvPr>
            <p:cNvCxnSpPr>
              <a:cxnSpLocks/>
              <a:stCxn id="25" idx="4"/>
              <a:endCxn id="29" idx="0"/>
            </p:cNvCxnSpPr>
            <p:nvPr/>
          </p:nvCxnSpPr>
          <p:spPr>
            <a:xfrm flipH="1">
              <a:off x="8474015" y="2930951"/>
              <a:ext cx="1746237" cy="407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ABBC09D1-91E3-AC4E-81EE-FE8805F9668D}"/>
                </a:ext>
              </a:extLst>
            </p:cNvPr>
            <p:cNvCxnSpPr>
              <a:cxnSpLocks/>
              <a:stCxn id="30" idx="4"/>
              <a:endCxn id="32" idx="0"/>
            </p:cNvCxnSpPr>
            <p:nvPr/>
          </p:nvCxnSpPr>
          <p:spPr>
            <a:xfrm>
              <a:off x="9588487" y="3927050"/>
              <a:ext cx="625642" cy="2944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C6CB41D0-535B-EF4B-86FE-6D98066C9B62}"/>
                </a:ext>
              </a:extLst>
            </p:cNvPr>
            <p:cNvCxnSpPr>
              <a:cxnSpLocks/>
              <a:stCxn id="30" idx="4"/>
              <a:endCxn id="31" idx="0"/>
            </p:cNvCxnSpPr>
            <p:nvPr/>
          </p:nvCxnSpPr>
          <p:spPr>
            <a:xfrm flipH="1">
              <a:off x="9031251" y="3927050"/>
              <a:ext cx="557236" cy="320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306DFAE9-0CFA-FE49-8E8C-C153294C6335}"/>
                </a:ext>
              </a:extLst>
            </p:cNvPr>
            <p:cNvCxnSpPr>
              <a:cxnSpLocks/>
              <a:stCxn id="30" idx="4"/>
              <a:endCxn id="28" idx="0"/>
            </p:cNvCxnSpPr>
            <p:nvPr/>
          </p:nvCxnSpPr>
          <p:spPr>
            <a:xfrm flipH="1">
              <a:off x="7848373" y="3927050"/>
              <a:ext cx="1740114" cy="310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5570BB5E-500D-DB4C-AEF9-B3FCE765956F}"/>
                </a:ext>
              </a:extLst>
            </p:cNvPr>
            <p:cNvCxnSpPr>
              <a:cxnSpLocks/>
              <a:stCxn id="30" idx="4"/>
              <a:endCxn id="27" idx="0"/>
            </p:cNvCxnSpPr>
            <p:nvPr/>
          </p:nvCxnSpPr>
          <p:spPr>
            <a:xfrm flipH="1">
              <a:off x="6665495" y="3927050"/>
              <a:ext cx="2922992" cy="316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C475DCCB-FDEA-C044-B06A-26ED7828D938}"/>
                </a:ext>
              </a:extLst>
            </p:cNvPr>
            <p:cNvCxnSpPr>
              <a:cxnSpLocks/>
              <a:stCxn id="29" idx="4"/>
              <a:endCxn id="27" idx="0"/>
            </p:cNvCxnSpPr>
            <p:nvPr/>
          </p:nvCxnSpPr>
          <p:spPr>
            <a:xfrm flipH="1">
              <a:off x="6665495" y="3950103"/>
              <a:ext cx="1808520" cy="293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B0C095EF-94ED-C740-9BFC-D158A16AA2A3}"/>
                </a:ext>
              </a:extLst>
            </p:cNvPr>
            <p:cNvCxnSpPr>
              <a:cxnSpLocks/>
              <a:stCxn id="29" idx="4"/>
              <a:endCxn id="28" idx="0"/>
            </p:cNvCxnSpPr>
            <p:nvPr/>
          </p:nvCxnSpPr>
          <p:spPr>
            <a:xfrm flipH="1">
              <a:off x="7848373" y="3950103"/>
              <a:ext cx="625642" cy="287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0CB353FA-983E-3A45-8F72-84840081CDE4}"/>
                </a:ext>
              </a:extLst>
            </p:cNvPr>
            <p:cNvCxnSpPr>
              <a:cxnSpLocks/>
              <a:stCxn id="29" idx="4"/>
              <a:endCxn id="31" idx="0"/>
            </p:cNvCxnSpPr>
            <p:nvPr/>
          </p:nvCxnSpPr>
          <p:spPr>
            <a:xfrm>
              <a:off x="8474015" y="3950103"/>
              <a:ext cx="557236" cy="297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3D338A6C-9D94-B341-9E2E-1ED633EEB04C}"/>
                </a:ext>
              </a:extLst>
            </p:cNvPr>
            <p:cNvCxnSpPr>
              <a:cxnSpLocks/>
              <a:stCxn id="29" idx="4"/>
              <a:endCxn id="32" idx="0"/>
            </p:cNvCxnSpPr>
            <p:nvPr/>
          </p:nvCxnSpPr>
          <p:spPr>
            <a:xfrm>
              <a:off x="8474015" y="3950103"/>
              <a:ext cx="1740114" cy="271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24FB5706-ED1D-B045-8DFD-CA15C14945AC}"/>
                </a:ext>
              </a:extLst>
            </p:cNvPr>
            <p:cNvCxnSpPr>
              <a:cxnSpLocks/>
              <a:stCxn id="23" idx="4"/>
              <a:endCxn id="30" idx="0"/>
            </p:cNvCxnSpPr>
            <p:nvPr/>
          </p:nvCxnSpPr>
          <p:spPr>
            <a:xfrm>
              <a:off x="7850414" y="2930951"/>
              <a:ext cx="1738073" cy="384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088" name="Graphic 2087" descr="Robot">
            <a:extLst>
              <a:ext uri="{FF2B5EF4-FFF2-40B4-BE49-F238E27FC236}">
                <a16:creationId xmlns:a16="http://schemas.microsoft.com/office/drawing/2014/main" id="{141F9D7A-AA37-4C46-B136-0311960404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0253" y="1710662"/>
            <a:ext cx="914400" cy="914400"/>
          </a:xfrm>
          <a:prstGeom prst="rect">
            <a:avLst/>
          </a:prstGeom>
        </p:spPr>
      </p:pic>
    </p:spTree>
    <p:extLst>
      <p:ext uri="{BB962C8B-B14F-4D97-AF65-F5344CB8AC3E}">
        <p14:creationId xmlns:p14="http://schemas.microsoft.com/office/powerpoint/2010/main" val="824679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35"/>
            <a:ext cx="12192000" cy="706638"/>
          </a:xfrm>
        </p:spPr>
        <p:style>
          <a:lnRef idx="3">
            <a:schemeClr val="lt1"/>
          </a:lnRef>
          <a:fillRef idx="1">
            <a:schemeClr val="dk1"/>
          </a:fillRef>
          <a:effectRef idx="1">
            <a:schemeClr val="dk1"/>
          </a:effectRef>
          <a:fontRef idx="minor">
            <a:schemeClr val="lt1"/>
          </a:fontRef>
        </p:style>
        <p:txBody>
          <a:bodyPr/>
          <a:lstStyle/>
          <a:p>
            <a:r>
              <a:rPr lang="en-US" dirty="0"/>
              <a:t>Background – Auto-encoder</a:t>
            </a:r>
            <a:endParaRPr lang="en-CA" dirty="0"/>
          </a:p>
        </p:txBody>
      </p:sp>
      <p:pic>
        <p:nvPicPr>
          <p:cNvPr id="4" name="Picture 3">
            <a:extLst>
              <a:ext uri="{FF2B5EF4-FFF2-40B4-BE49-F238E27FC236}">
                <a16:creationId xmlns:a16="http://schemas.microsoft.com/office/drawing/2014/main" id="{AF6BEF81-62C2-394A-8510-25F2A4E65038}"/>
              </a:ext>
            </a:extLst>
          </p:cNvPr>
          <p:cNvPicPr>
            <a:picLocks noChangeAspect="1"/>
          </p:cNvPicPr>
          <p:nvPr/>
        </p:nvPicPr>
        <p:blipFill rotWithShape="1">
          <a:blip r:embed="rId3">
            <a:extLst>
              <a:ext uri="{28A0092B-C50C-407E-A947-70E740481C1C}">
                <a14:useLocalDpi xmlns:a14="http://schemas.microsoft.com/office/drawing/2010/main" val="0"/>
              </a:ext>
            </a:extLst>
          </a:blip>
          <a:srcRect l="32335" t="65478" r="33811" b="21682"/>
          <a:stretch/>
        </p:blipFill>
        <p:spPr>
          <a:xfrm>
            <a:off x="5983705" y="1347895"/>
            <a:ext cx="5087834" cy="1206057"/>
          </a:xfrm>
          <a:prstGeom prst="rect">
            <a:avLst/>
          </a:prstGeom>
        </p:spPr>
      </p:pic>
      <p:pic>
        <p:nvPicPr>
          <p:cNvPr id="5" name="Picture 4">
            <a:extLst>
              <a:ext uri="{FF2B5EF4-FFF2-40B4-BE49-F238E27FC236}">
                <a16:creationId xmlns:a16="http://schemas.microsoft.com/office/drawing/2014/main" id="{D2F24472-97F1-F340-8593-3B6D03380922}"/>
              </a:ext>
            </a:extLst>
          </p:cNvPr>
          <p:cNvPicPr>
            <a:picLocks noChangeAspect="1"/>
          </p:cNvPicPr>
          <p:nvPr/>
        </p:nvPicPr>
        <p:blipFill rotWithShape="1">
          <a:blip r:embed="rId3">
            <a:extLst>
              <a:ext uri="{28A0092B-C50C-407E-A947-70E740481C1C}">
                <a14:useLocalDpi xmlns:a14="http://schemas.microsoft.com/office/drawing/2010/main" val="0"/>
              </a:ext>
            </a:extLst>
          </a:blip>
          <a:srcRect l="44792" t="88704" r="47677" b="5409"/>
          <a:stretch/>
        </p:blipFill>
        <p:spPr>
          <a:xfrm>
            <a:off x="6902116" y="2348916"/>
            <a:ext cx="1131838" cy="552943"/>
          </a:xfrm>
          <a:prstGeom prst="rect">
            <a:avLst/>
          </a:prstGeom>
        </p:spPr>
      </p:pic>
      <p:pic>
        <p:nvPicPr>
          <p:cNvPr id="6" name="Picture 5">
            <a:extLst>
              <a:ext uri="{FF2B5EF4-FFF2-40B4-BE49-F238E27FC236}">
                <a16:creationId xmlns:a16="http://schemas.microsoft.com/office/drawing/2014/main" id="{89648E61-06A3-0641-B1D6-38C38CA3D2AD}"/>
              </a:ext>
            </a:extLst>
          </p:cNvPr>
          <p:cNvPicPr>
            <a:picLocks noChangeAspect="1"/>
          </p:cNvPicPr>
          <p:nvPr/>
        </p:nvPicPr>
        <p:blipFill rotWithShape="1">
          <a:blip r:embed="rId4">
            <a:extLst>
              <a:ext uri="{28A0092B-C50C-407E-A947-70E740481C1C}">
                <a14:useLocalDpi xmlns:a14="http://schemas.microsoft.com/office/drawing/2010/main" val="0"/>
              </a:ext>
            </a:extLst>
          </a:blip>
          <a:srcRect l="24305" t="43889" r="43403" b="50224"/>
          <a:stretch/>
        </p:blipFill>
        <p:spPr>
          <a:xfrm>
            <a:off x="7104166" y="3023917"/>
            <a:ext cx="4853011" cy="552943"/>
          </a:xfrm>
          <a:prstGeom prst="rect">
            <a:avLst/>
          </a:prstGeom>
        </p:spPr>
      </p:pic>
      <p:pic>
        <p:nvPicPr>
          <p:cNvPr id="7" name="Picture 1" descr="page15image2932420320">
            <a:extLst>
              <a:ext uri="{FF2B5EF4-FFF2-40B4-BE49-F238E27FC236}">
                <a16:creationId xmlns:a16="http://schemas.microsoft.com/office/drawing/2014/main" id="{61C98C59-66FE-CF45-BE11-6BAE2C5C2E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66" y="3713318"/>
            <a:ext cx="3802620" cy="28560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DC18D5-F25A-BB4C-B3DA-9A24822969AC}"/>
              </a:ext>
            </a:extLst>
          </p:cNvPr>
          <p:cNvPicPr>
            <a:picLocks noChangeAspect="1"/>
          </p:cNvPicPr>
          <p:nvPr/>
        </p:nvPicPr>
        <p:blipFill>
          <a:blip r:embed="rId6"/>
          <a:stretch>
            <a:fillRect/>
          </a:stretch>
        </p:blipFill>
        <p:spPr>
          <a:xfrm>
            <a:off x="671488" y="1347895"/>
            <a:ext cx="5179205" cy="3670699"/>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1E7FF0C-B6F8-D84C-902F-56BC5B22657D}"/>
                  </a:ext>
                </a:extLst>
              </p:cNvPr>
              <p:cNvSpPr txBox="1"/>
              <p:nvPr/>
            </p:nvSpPr>
            <p:spPr>
              <a:xfrm>
                <a:off x="1160666" y="5141341"/>
                <a:ext cx="4911409" cy="11655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CA" b="0" i="1" smtClean="0">
                              <a:latin typeface="Cambria Math" panose="02040503050406030204" pitchFamily="18" charset="0"/>
                              <a:ea typeface="Cambria Math" panose="02040503050406030204" pitchFamily="18" charset="0"/>
                            </a:rPr>
                            <m:t>𝑛𝑒𝑤</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𝑐𝑜𝑠𝑡</m:t>
                          </m:r>
                        </m:sub>
                      </m:sSub>
                      <m:r>
                        <a:rPr lang="en-CA" b="0" i="1" smtClean="0">
                          <a:latin typeface="Cambria Math" panose="02040503050406030204" pitchFamily="18" charset="0"/>
                          <a:ea typeface="Cambria Math" panose="02040503050406030204" pitchFamily="18" charset="0"/>
                        </a:rPr>
                        <m:t> = </m:t>
                      </m:r>
                      <m:sSub>
                        <m:sSubPr>
                          <m:ctrlPr>
                            <a:rPr lang="en-CA"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m:t>
                          </m:r>
                        </m:e>
                        <m:sub>
                          <m:r>
                            <a:rPr lang="en-CA" b="0" i="1" smtClean="0">
                              <a:latin typeface="Cambria Math" panose="02040503050406030204" pitchFamily="18" charset="0"/>
                              <a:ea typeface="Cambria Math" panose="02040503050406030204" pitchFamily="18" charset="0"/>
                            </a:rPr>
                            <m:t>𝑎𝑢𝑡𝑜</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𝑒𝑛𝑐𝑜𝑑𝑒𝑟</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𝛽</m:t>
                      </m:r>
                      <m:r>
                        <a:rPr lang="en-CA" b="0" i="1" smtClean="0">
                          <a:latin typeface="Cambria Math" panose="02040503050406030204" pitchFamily="18" charset="0"/>
                          <a:ea typeface="Cambria Math" panose="02040503050406030204" pitchFamily="18" charset="0"/>
                        </a:rPr>
                        <m:t>∗</m:t>
                      </m:r>
                      <m:nary>
                        <m:naryPr>
                          <m:chr m:val="∑"/>
                          <m:ctrlPr>
                            <a:rPr lang="en-CA" i="1" smtClean="0">
                              <a:latin typeface="Cambria Math" panose="02040503050406030204" pitchFamily="18" charset="0"/>
                              <a:ea typeface="Cambria Math" panose="02040503050406030204" pitchFamily="18" charset="0"/>
                            </a:rPr>
                          </m:ctrlPr>
                        </m:naryPr>
                        <m:sub>
                          <m:r>
                            <m:rPr>
                              <m:brk m:alnAt="23"/>
                            </m:rPr>
                            <a:rPr lang="en-CA" b="0" i="1" smtClean="0">
                              <a:latin typeface="Cambria Math" panose="02040503050406030204" pitchFamily="18" charset="0"/>
                              <a:ea typeface="Cambria Math" panose="02040503050406030204" pitchFamily="18" charset="0"/>
                            </a:rPr>
                            <m:t>𝑗</m:t>
                          </m:r>
                          <m:r>
                            <a:rPr lang="en-CA" b="0" i="1" smtClean="0">
                              <a:latin typeface="Cambria Math" panose="02040503050406030204" pitchFamily="18" charset="0"/>
                              <a:ea typeface="Cambria Math" panose="02040503050406030204" pitchFamily="18" charset="0"/>
                            </a:rPr>
                            <m:t>=1</m:t>
                          </m:r>
                        </m:sub>
                        <m:sup>
                          <m:eqArr>
                            <m:eqArrPr>
                              <m:ctrlPr>
                                <a:rPr lang="en-CA" i="1" smtClean="0">
                                  <a:latin typeface="Cambria Math" panose="02040503050406030204" pitchFamily="18" charset="0"/>
                                  <a:ea typeface="Cambria Math" panose="02040503050406030204" pitchFamily="18" charset="0"/>
                                </a:rPr>
                              </m:ctrlPr>
                            </m:eqArrPr>
                            <m:e>
                              <m:r>
                                <a:rPr lang="en-CA" b="0" i="1" smtClean="0">
                                  <a:latin typeface="Cambria Math" panose="02040503050406030204" pitchFamily="18" charset="0"/>
                                  <a:ea typeface="Cambria Math" panose="02040503050406030204" pitchFamily="18" charset="0"/>
                                </a:rPr>
                                <m:t>h𝑖𝑑𝑑𝑒𝑛</m:t>
                              </m:r>
                              <m:r>
                                <a:rPr lang="en-CA" b="0" i="1" smtClean="0">
                                  <a:latin typeface="Cambria Math" panose="02040503050406030204" pitchFamily="18" charset="0"/>
                                  <a:ea typeface="Cambria Math" panose="02040503050406030204" pitchFamily="18" charset="0"/>
                                </a:rPr>
                                <m:t> </m:t>
                              </m:r>
                            </m:e>
                            <m:e>
                              <m:r>
                                <a:rPr lang="en-CA" b="0" i="1" smtClean="0">
                                  <a:latin typeface="Cambria Math" panose="02040503050406030204" pitchFamily="18" charset="0"/>
                                  <a:ea typeface="Cambria Math" panose="02040503050406030204" pitchFamily="18" charset="0"/>
                                </a:rPr>
                                <m:t>𝑙𝑎𝑦𝑒𝑟</m:t>
                              </m:r>
                              <m:r>
                                <a:rPr lang="en-CA" b="0" i="1" smtClean="0">
                                  <a:latin typeface="Cambria Math" panose="02040503050406030204" pitchFamily="18" charset="0"/>
                                  <a:ea typeface="Cambria Math" panose="02040503050406030204" pitchFamily="18" charset="0"/>
                                </a:rPr>
                                <m:t> </m:t>
                              </m:r>
                            </m:e>
                            <m:e>
                              <m:r>
                                <a:rPr lang="en-CA" b="0" i="1" smtClean="0">
                                  <a:latin typeface="Cambria Math" panose="02040503050406030204" pitchFamily="18" charset="0"/>
                                  <a:ea typeface="Cambria Math" panose="02040503050406030204" pitchFamily="18" charset="0"/>
                                </a:rPr>
                                <m:t>𝑛𝑜𝑑𝑒𝑠</m:t>
                              </m:r>
                            </m:e>
                          </m:eqArr>
                        </m:sup>
                        <m:e>
                          <m:r>
                            <a:rPr lang="en-CA" b="0" i="1">
                              <a:latin typeface="Cambria Math" panose="02040503050406030204" pitchFamily="18" charset="0"/>
                              <a:ea typeface="Cambria Math" panose="02040503050406030204" pitchFamily="18" charset="0"/>
                            </a:rPr>
                            <m:t>𝐾𝐿</m:t>
                          </m:r>
                          <m:r>
                            <a:rPr lang="en-CA" b="0" i="1">
                              <a:latin typeface="Cambria Math" panose="02040503050406030204" pitchFamily="18" charset="0"/>
                              <a:ea typeface="Cambria Math" panose="02040503050406030204" pitchFamily="18" charset="0"/>
                            </a:rPr>
                            <m:t>(</m:t>
                          </m:r>
                          <m:r>
                            <a:rPr lang="en-CA" b="0" i="1">
                              <a:latin typeface="Cambria Math" panose="02040503050406030204" pitchFamily="18" charset="0"/>
                              <a:ea typeface="Cambria Math" panose="02040503050406030204" pitchFamily="18" charset="0"/>
                            </a:rPr>
                            <m:t>𝜌</m:t>
                          </m:r>
                          <m:r>
                            <a:rPr lang="en-CA" b="0" i="1">
                              <a:latin typeface="Cambria Math" panose="02040503050406030204" pitchFamily="18" charset="0"/>
                              <a:ea typeface="Cambria Math" panose="02040503050406030204" pitchFamily="18" charset="0"/>
                            </a:rPr>
                            <m:t>||</m:t>
                          </m:r>
                          <m:acc>
                            <m:accPr>
                              <m:chr m:val="̂"/>
                              <m:ctrlPr>
                                <a:rPr lang="en-CA" i="1">
                                  <a:latin typeface="Cambria Math" panose="02040503050406030204" pitchFamily="18" charset="0"/>
                                  <a:ea typeface="Cambria Math" panose="02040503050406030204" pitchFamily="18" charset="0"/>
                                </a:rPr>
                              </m:ctrlPr>
                            </m:accPr>
                            <m:e>
                              <m:sSub>
                                <m:sSubPr>
                                  <m:ctrlPr>
                                    <a:rPr lang="en-CA"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𝜌</m:t>
                                  </m:r>
                                </m:e>
                                <m:sub>
                                  <m:r>
                                    <a:rPr lang="en-CA" b="0" i="1" smtClean="0">
                                      <a:latin typeface="Cambria Math" panose="02040503050406030204" pitchFamily="18" charset="0"/>
                                      <a:ea typeface="Cambria Math" panose="02040503050406030204" pitchFamily="18" charset="0"/>
                                    </a:rPr>
                                    <m:t>𝑗</m:t>
                                  </m:r>
                                </m:sub>
                              </m:sSub>
                            </m:e>
                          </m:acc>
                          <m:r>
                            <a:rPr lang="en-CA" b="0" i="1">
                              <a:latin typeface="Cambria Math" panose="02040503050406030204" pitchFamily="18" charset="0"/>
                              <a:ea typeface="Cambria Math" panose="02040503050406030204" pitchFamily="18" charset="0"/>
                            </a:rPr>
                            <m:t>)</m:t>
                          </m:r>
                        </m:e>
                      </m:nary>
                    </m:oMath>
                  </m:oMathPara>
                </a14:m>
                <a:endParaRPr lang="en-US" dirty="0"/>
              </a:p>
            </p:txBody>
          </p:sp>
        </mc:Choice>
        <mc:Fallback>
          <p:sp>
            <p:nvSpPr>
              <p:cNvPr id="9" name="TextBox 8">
                <a:extLst>
                  <a:ext uri="{FF2B5EF4-FFF2-40B4-BE49-F238E27FC236}">
                    <a16:creationId xmlns:a16="http://schemas.microsoft.com/office/drawing/2014/main" id="{D1E7FF0C-B6F8-D84C-902F-56BC5B22657D}"/>
                  </a:ext>
                </a:extLst>
              </p:cNvPr>
              <p:cNvSpPr txBox="1">
                <a:spLocks noRot="1" noChangeAspect="1" noMove="1" noResize="1" noEditPoints="1" noAdjustHandles="1" noChangeArrowheads="1" noChangeShapeType="1" noTextEdit="1"/>
              </p:cNvSpPr>
              <p:nvPr/>
            </p:nvSpPr>
            <p:spPr>
              <a:xfrm>
                <a:off x="1160666" y="5141341"/>
                <a:ext cx="4911409" cy="1165512"/>
              </a:xfrm>
              <a:prstGeom prst="rect">
                <a:avLst/>
              </a:prstGeom>
              <a:blipFill>
                <a:blip r:embed="rId7"/>
                <a:stretch>
                  <a:fillRect l="-258" t="-46237" r="-773" b="-110753"/>
                </a:stretch>
              </a:blipFill>
            </p:spPr>
            <p:txBody>
              <a:bodyPr/>
              <a:lstStyle/>
              <a:p>
                <a:r>
                  <a:rPr lang="en-US">
                    <a:noFill/>
                  </a:rPr>
                  <a:t> </a:t>
                </a:r>
              </a:p>
            </p:txBody>
          </p:sp>
        </mc:Fallback>
      </mc:AlternateContent>
    </p:spTree>
    <p:extLst>
      <p:ext uri="{BB962C8B-B14F-4D97-AF65-F5344CB8AC3E}">
        <p14:creationId xmlns:p14="http://schemas.microsoft.com/office/powerpoint/2010/main" val="307087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98400"/>
          </a:xfrm>
        </p:spPr>
        <p:style>
          <a:lnRef idx="3">
            <a:schemeClr val="lt1"/>
          </a:lnRef>
          <a:fillRef idx="1">
            <a:schemeClr val="dk1"/>
          </a:fillRef>
          <a:effectRef idx="1">
            <a:schemeClr val="dk1"/>
          </a:effectRef>
          <a:fontRef idx="minor">
            <a:schemeClr val="lt1"/>
          </a:fontRef>
        </p:style>
        <p:txBody>
          <a:bodyPr/>
          <a:lstStyle/>
          <a:p>
            <a:r>
              <a:rPr lang="en-US" dirty="0"/>
              <a:t>Background - ROC metrics</a:t>
            </a:r>
            <a:endParaRPr lang="en-CA" dirty="0"/>
          </a:p>
        </p:txBody>
      </p:sp>
      <p:graphicFrame>
        <p:nvGraphicFramePr>
          <p:cNvPr id="4" name="Content Placeholder 3">
            <a:extLst>
              <a:ext uri="{FF2B5EF4-FFF2-40B4-BE49-F238E27FC236}">
                <a16:creationId xmlns:a16="http://schemas.microsoft.com/office/drawing/2014/main" id="{D628CB94-4F7A-5E4E-9BDF-956F0631B9E3}"/>
              </a:ext>
            </a:extLst>
          </p:cNvPr>
          <p:cNvGraphicFramePr>
            <a:graphicFrameLocks noGrp="1"/>
          </p:cNvGraphicFramePr>
          <p:nvPr>
            <p:ph idx="1"/>
            <p:extLst>
              <p:ext uri="{D42A27DB-BD31-4B8C-83A1-F6EECF244321}">
                <p14:modId xmlns:p14="http://schemas.microsoft.com/office/powerpoint/2010/main" val="1054814683"/>
              </p:ext>
            </p:extLst>
          </p:nvPr>
        </p:nvGraphicFramePr>
        <p:xfrm>
          <a:off x="2101515" y="2140017"/>
          <a:ext cx="7764378" cy="1483360"/>
        </p:xfrm>
        <a:graphic>
          <a:graphicData uri="http://schemas.openxmlformats.org/drawingml/2006/table">
            <a:tbl>
              <a:tblPr firstRow="1" bandRow="1">
                <a:tableStyleId>{D7AC3CCA-C797-4891-BE02-D94E43425B78}</a:tableStyleId>
              </a:tblPr>
              <a:tblGrid>
                <a:gridCol w="1800674">
                  <a:extLst>
                    <a:ext uri="{9D8B030D-6E8A-4147-A177-3AD203B41FA5}">
                      <a16:colId xmlns:a16="http://schemas.microsoft.com/office/drawing/2014/main" val="792832950"/>
                    </a:ext>
                  </a:extLst>
                </a:gridCol>
                <a:gridCol w="1800674">
                  <a:extLst>
                    <a:ext uri="{9D8B030D-6E8A-4147-A177-3AD203B41FA5}">
                      <a16:colId xmlns:a16="http://schemas.microsoft.com/office/drawing/2014/main" val="2042318115"/>
                    </a:ext>
                  </a:extLst>
                </a:gridCol>
                <a:gridCol w="2029432">
                  <a:extLst>
                    <a:ext uri="{9D8B030D-6E8A-4147-A177-3AD203B41FA5}">
                      <a16:colId xmlns:a16="http://schemas.microsoft.com/office/drawing/2014/main" val="3570530190"/>
                    </a:ext>
                  </a:extLst>
                </a:gridCol>
                <a:gridCol w="2133598">
                  <a:extLst>
                    <a:ext uri="{9D8B030D-6E8A-4147-A177-3AD203B41FA5}">
                      <a16:colId xmlns:a16="http://schemas.microsoft.com/office/drawing/2014/main" val="1102591452"/>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dirty="0">
                          <a:solidFill>
                            <a:schemeClr val="bg1"/>
                          </a:solidFill>
                        </a:rPr>
                        <a:t>True Label</a:t>
                      </a:r>
                    </a:p>
                  </a:txBody>
                  <a:tcPr anchor="ctr">
                    <a:lnL w="12700" cap="flat" cmpd="sng" algn="ctr">
                      <a:noFill/>
                      <a:prstDash val="solid"/>
                      <a:round/>
                      <a:headEnd type="none" w="med" len="med"/>
                      <a:tailEnd type="none" w="med" len="med"/>
                    </a:lnL>
                    <a:solidFill>
                      <a:schemeClr val="bg2">
                        <a:lumMod val="25000"/>
                      </a:schemeClr>
                    </a:solidFill>
                  </a:tcPr>
                </a:tc>
                <a:tc hMerge="1">
                  <a:txBody>
                    <a:bodyPr/>
                    <a:lstStyle/>
                    <a:p>
                      <a:endParaRPr lang="en-US" dirty="0"/>
                    </a:p>
                  </a:txBody>
                  <a:tcPr>
                    <a:solidFill>
                      <a:schemeClr val="bg2">
                        <a:lumMod val="50000"/>
                      </a:schemeClr>
                    </a:solidFill>
                  </a:tcPr>
                </a:tc>
                <a:extLst>
                  <a:ext uri="{0D108BD9-81ED-4DB2-BD59-A6C34878D82A}">
                    <a16:rowId xmlns:a16="http://schemas.microsoft.com/office/drawing/2014/main" val="159306936"/>
                  </a:ext>
                </a:extLst>
              </a:tr>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1"/>
                          </a:solidFill>
                        </a:rPr>
                        <a:t>Failed</a:t>
                      </a:r>
                    </a:p>
                  </a:txBody>
                  <a:tcPr anchor="ctr">
                    <a:lnL w="12700" cap="flat" cmpd="sng" algn="ctr">
                      <a:noFill/>
                      <a:prstDash val="solid"/>
                      <a:round/>
                      <a:headEnd type="none" w="med" len="med"/>
                      <a:tailEnd type="none" w="med" len="med"/>
                    </a:lnL>
                    <a:solidFill>
                      <a:schemeClr val="bg2">
                        <a:lumMod val="25000"/>
                      </a:schemeClr>
                    </a:solidFill>
                  </a:tcPr>
                </a:tc>
                <a:tc>
                  <a:txBody>
                    <a:bodyPr/>
                    <a:lstStyle/>
                    <a:p>
                      <a:pPr algn="ctr"/>
                      <a:r>
                        <a:rPr lang="en-US" dirty="0">
                          <a:solidFill>
                            <a:schemeClr val="bg1"/>
                          </a:solidFill>
                        </a:rPr>
                        <a:t>Healthy</a:t>
                      </a:r>
                    </a:p>
                  </a:txBody>
                  <a:tcPr anchor="ctr">
                    <a:solidFill>
                      <a:schemeClr val="bg2">
                        <a:lumMod val="25000"/>
                      </a:schemeClr>
                    </a:solidFill>
                  </a:tcPr>
                </a:tc>
                <a:extLst>
                  <a:ext uri="{0D108BD9-81ED-4DB2-BD59-A6C34878D82A}">
                    <a16:rowId xmlns:a16="http://schemas.microsoft.com/office/drawing/2014/main" val="327368102"/>
                  </a:ext>
                </a:extLst>
              </a:tr>
              <a:tr h="370840">
                <a:tc rowSpan="2">
                  <a:txBody>
                    <a:bodyPr/>
                    <a:lstStyle/>
                    <a:p>
                      <a:pPr algn="ctr"/>
                      <a:r>
                        <a:rPr lang="en-US" b="1" dirty="0">
                          <a:solidFill>
                            <a:schemeClr val="bg1"/>
                          </a:solidFill>
                        </a:rPr>
                        <a:t>Predicted Label</a:t>
                      </a:r>
                    </a:p>
                  </a:txBody>
                  <a:tcPr anchor="ctr">
                    <a:lnT w="12700" cap="flat" cmpd="sng" algn="ctr">
                      <a:noFill/>
                      <a:prstDash val="solid"/>
                      <a:round/>
                      <a:headEnd type="none" w="med" len="med"/>
                      <a:tailEnd type="none" w="med" len="med"/>
                    </a:lnT>
                    <a:solidFill>
                      <a:schemeClr val="bg2">
                        <a:lumMod val="25000"/>
                      </a:schemeClr>
                    </a:solidFill>
                  </a:tcPr>
                </a:tc>
                <a:tc>
                  <a:txBody>
                    <a:bodyPr/>
                    <a:lstStyle/>
                    <a:p>
                      <a:pPr algn="ctr"/>
                      <a:r>
                        <a:rPr lang="en-US" dirty="0">
                          <a:solidFill>
                            <a:schemeClr val="bg1"/>
                          </a:solidFill>
                        </a:rPr>
                        <a:t>Failed</a:t>
                      </a:r>
                    </a:p>
                  </a:txBody>
                  <a:tcPr anchor="ctr">
                    <a:lnT w="12700" cap="flat" cmpd="sng" algn="ctr">
                      <a:noFill/>
                      <a:prstDash val="solid"/>
                      <a:round/>
                      <a:headEnd type="none" w="med" len="med"/>
                      <a:tailEnd type="none" w="med" len="med"/>
                    </a:lnT>
                    <a:solidFill>
                      <a:schemeClr val="bg2">
                        <a:lumMod val="25000"/>
                      </a:schemeClr>
                    </a:solidFill>
                  </a:tcPr>
                </a:tc>
                <a:tc>
                  <a:txBody>
                    <a:bodyPr/>
                    <a:lstStyle/>
                    <a:p>
                      <a:pPr algn="ctr"/>
                      <a:r>
                        <a:rPr lang="en-US" dirty="0"/>
                        <a:t>True Positive (TP)</a:t>
                      </a:r>
                    </a:p>
                  </a:txBody>
                  <a:tcPr anchor="ctr"/>
                </a:tc>
                <a:tc>
                  <a:txBody>
                    <a:bodyPr/>
                    <a:lstStyle/>
                    <a:p>
                      <a:pPr algn="ctr"/>
                      <a:r>
                        <a:rPr lang="en-US" dirty="0"/>
                        <a:t>False Positive (FP)</a:t>
                      </a:r>
                    </a:p>
                  </a:txBody>
                  <a:tcPr anchor="ctr"/>
                </a:tc>
                <a:extLst>
                  <a:ext uri="{0D108BD9-81ED-4DB2-BD59-A6C34878D82A}">
                    <a16:rowId xmlns:a16="http://schemas.microsoft.com/office/drawing/2014/main" val="1812456469"/>
                  </a:ext>
                </a:extLst>
              </a:tr>
              <a:tr h="370840">
                <a:tc vMerge="1">
                  <a:txBody>
                    <a:bodyPr/>
                    <a:lstStyle/>
                    <a:p>
                      <a:endParaRPr lang="en-US" dirty="0"/>
                    </a:p>
                  </a:txBody>
                  <a:tcPr>
                    <a:solidFill>
                      <a:schemeClr val="bg2">
                        <a:lumMod val="50000"/>
                      </a:schemeClr>
                    </a:solidFill>
                  </a:tcPr>
                </a:tc>
                <a:tc>
                  <a:txBody>
                    <a:bodyPr/>
                    <a:lstStyle/>
                    <a:p>
                      <a:pPr algn="ctr"/>
                      <a:r>
                        <a:rPr lang="en-US" dirty="0">
                          <a:solidFill>
                            <a:schemeClr val="bg1"/>
                          </a:solidFill>
                        </a:rPr>
                        <a:t>Healthy</a:t>
                      </a:r>
                    </a:p>
                  </a:txBody>
                  <a:tcPr anchor="ctr">
                    <a:solidFill>
                      <a:schemeClr val="bg2">
                        <a:lumMod val="25000"/>
                      </a:schemeClr>
                    </a:solidFill>
                  </a:tcPr>
                </a:tc>
                <a:tc>
                  <a:txBody>
                    <a:bodyPr/>
                    <a:lstStyle/>
                    <a:p>
                      <a:pPr algn="ctr"/>
                      <a:r>
                        <a:rPr lang="en-US" dirty="0"/>
                        <a:t>False Negative (FN)</a:t>
                      </a:r>
                    </a:p>
                  </a:txBody>
                  <a:tcPr anchor="ctr"/>
                </a:tc>
                <a:tc>
                  <a:txBody>
                    <a:bodyPr/>
                    <a:lstStyle/>
                    <a:p>
                      <a:pPr algn="ctr"/>
                      <a:r>
                        <a:rPr lang="en-US" dirty="0"/>
                        <a:t>True Negative (TN)</a:t>
                      </a:r>
                    </a:p>
                  </a:txBody>
                  <a:tcPr anchor="ctr"/>
                </a:tc>
                <a:extLst>
                  <a:ext uri="{0D108BD9-81ED-4DB2-BD59-A6C34878D82A}">
                    <a16:rowId xmlns:a16="http://schemas.microsoft.com/office/drawing/2014/main" val="3929792706"/>
                  </a:ext>
                </a:extLst>
              </a:tr>
            </a:tbl>
          </a:graphicData>
        </a:graphic>
      </p:graphicFrame>
      <p:pic>
        <p:nvPicPr>
          <p:cNvPr id="6" name="Picture 5">
            <a:extLst>
              <a:ext uri="{FF2B5EF4-FFF2-40B4-BE49-F238E27FC236}">
                <a16:creationId xmlns:a16="http://schemas.microsoft.com/office/drawing/2014/main" id="{F88E1EBB-D73C-5B40-B28E-66EAE03A2AFB}"/>
              </a:ext>
            </a:extLst>
          </p:cNvPr>
          <p:cNvPicPr>
            <a:picLocks noChangeAspect="1"/>
          </p:cNvPicPr>
          <p:nvPr/>
        </p:nvPicPr>
        <p:blipFill rotWithShape="1">
          <a:blip r:embed="rId3">
            <a:extLst>
              <a:ext uri="{28A0092B-C50C-407E-A947-70E740481C1C}">
                <a14:useLocalDpi xmlns:a14="http://schemas.microsoft.com/office/drawing/2010/main" val="0"/>
              </a:ext>
            </a:extLst>
          </a:blip>
          <a:srcRect l="58520" t="18013" r="26524" b="66549"/>
          <a:stretch/>
        </p:blipFill>
        <p:spPr>
          <a:xfrm>
            <a:off x="5979400" y="3815883"/>
            <a:ext cx="2619168" cy="1689882"/>
          </a:xfrm>
          <a:prstGeom prst="rect">
            <a:avLst/>
          </a:prstGeom>
        </p:spPr>
      </p:pic>
      <p:pic>
        <p:nvPicPr>
          <p:cNvPr id="7" name="Picture 6">
            <a:extLst>
              <a:ext uri="{FF2B5EF4-FFF2-40B4-BE49-F238E27FC236}">
                <a16:creationId xmlns:a16="http://schemas.microsoft.com/office/drawing/2014/main" id="{3B5BF21A-4542-564A-AFBB-C857F91F7F03}"/>
              </a:ext>
            </a:extLst>
          </p:cNvPr>
          <p:cNvPicPr>
            <a:picLocks noChangeAspect="1"/>
          </p:cNvPicPr>
          <p:nvPr/>
        </p:nvPicPr>
        <p:blipFill rotWithShape="1">
          <a:blip r:embed="rId3">
            <a:extLst>
              <a:ext uri="{28A0092B-C50C-407E-A947-70E740481C1C}">
                <a14:useLocalDpi xmlns:a14="http://schemas.microsoft.com/office/drawing/2010/main" val="0"/>
              </a:ext>
            </a:extLst>
          </a:blip>
          <a:srcRect l="41540" t="18013" r="43516" b="66549"/>
          <a:stretch/>
        </p:blipFill>
        <p:spPr>
          <a:xfrm>
            <a:off x="3158142" y="3815883"/>
            <a:ext cx="2617015" cy="1689882"/>
          </a:xfrm>
          <a:prstGeom prst="rect">
            <a:avLst/>
          </a:prstGeom>
        </p:spPr>
      </p:pic>
      <p:pic>
        <p:nvPicPr>
          <p:cNvPr id="8" name="Picture 7">
            <a:extLst>
              <a:ext uri="{FF2B5EF4-FFF2-40B4-BE49-F238E27FC236}">
                <a16:creationId xmlns:a16="http://schemas.microsoft.com/office/drawing/2014/main" id="{067CE65E-C5BF-1641-9D22-F1BA5455F8C4}"/>
              </a:ext>
            </a:extLst>
          </p:cNvPr>
          <p:cNvPicPr>
            <a:picLocks noChangeAspect="1"/>
          </p:cNvPicPr>
          <p:nvPr/>
        </p:nvPicPr>
        <p:blipFill rotWithShape="1">
          <a:blip r:embed="rId3">
            <a:extLst>
              <a:ext uri="{28A0092B-C50C-407E-A947-70E740481C1C}">
                <a14:useLocalDpi xmlns:a14="http://schemas.microsoft.com/office/drawing/2010/main" val="0"/>
              </a:ext>
            </a:extLst>
          </a:blip>
          <a:srcRect l="24561" t="18013" r="60496" b="66549"/>
          <a:stretch/>
        </p:blipFill>
        <p:spPr>
          <a:xfrm>
            <a:off x="336884" y="3815883"/>
            <a:ext cx="2617015" cy="1689882"/>
          </a:xfrm>
          <a:prstGeom prst="rect">
            <a:avLst/>
          </a:prstGeom>
        </p:spPr>
      </p:pic>
      <p:pic>
        <p:nvPicPr>
          <p:cNvPr id="9" name="Picture 8">
            <a:extLst>
              <a:ext uri="{FF2B5EF4-FFF2-40B4-BE49-F238E27FC236}">
                <a16:creationId xmlns:a16="http://schemas.microsoft.com/office/drawing/2014/main" id="{A205F728-C48B-EA47-9F93-6BA40EFCAE41}"/>
              </a:ext>
            </a:extLst>
          </p:cNvPr>
          <p:cNvPicPr>
            <a:picLocks noChangeAspect="1"/>
          </p:cNvPicPr>
          <p:nvPr/>
        </p:nvPicPr>
        <p:blipFill rotWithShape="1">
          <a:blip r:embed="rId3">
            <a:extLst>
              <a:ext uri="{28A0092B-C50C-407E-A947-70E740481C1C}">
                <a14:useLocalDpi xmlns:a14="http://schemas.microsoft.com/office/drawing/2010/main" val="0"/>
              </a:ext>
            </a:extLst>
          </a:blip>
          <a:srcRect l="75262" t="18013" r="9795" b="66549"/>
          <a:stretch/>
        </p:blipFill>
        <p:spPr>
          <a:xfrm>
            <a:off x="8802811" y="3815883"/>
            <a:ext cx="2617015" cy="1689882"/>
          </a:xfrm>
          <a:prstGeom prst="rect">
            <a:avLst/>
          </a:prstGeom>
        </p:spPr>
      </p:pic>
      <p:sp>
        <p:nvSpPr>
          <p:cNvPr id="10" name="L-Shape 9">
            <a:extLst>
              <a:ext uri="{FF2B5EF4-FFF2-40B4-BE49-F238E27FC236}">
                <a16:creationId xmlns:a16="http://schemas.microsoft.com/office/drawing/2014/main" id="{2A43E5C4-F5A1-FD44-A482-F7F6B4842BEA}"/>
              </a:ext>
            </a:extLst>
          </p:cNvPr>
          <p:cNvSpPr/>
          <p:nvPr/>
        </p:nvSpPr>
        <p:spPr>
          <a:xfrm rot="10800000" flipH="1">
            <a:off x="5706683" y="2881697"/>
            <a:ext cx="4213206" cy="741680"/>
          </a:xfrm>
          <a:prstGeom prst="corner">
            <a:avLst>
              <a:gd name="adj1" fmla="val 53120"/>
              <a:gd name="adj2" fmla="val 278840"/>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508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9" y="20992"/>
            <a:ext cx="12193200" cy="698400"/>
          </a:xfrm>
        </p:spPr>
        <p:style>
          <a:lnRef idx="3">
            <a:schemeClr val="lt1"/>
          </a:lnRef>
          <a:fillRef idx="1">
            <a:schemeClr val="dk1"/>
          </a:fillRef>
          <a:effectRef idx="1">
            <a:schemeClr val="dk1"/>
          </a:effectRef>
          <a:fontRef idx="minor">
            <a:schemeClr val="lt1"/>
          </a:fontRef>
        </p:style>
        <p:txBody>
          <a:bodyPr/>
          <a:lstStyle/>
          <a:p>
            <a:r>
              <a:rPr lang="en-US" dirty="0"/>
              <a:t>Multi-task learning</a:t>
            </a:r>
            <a:endParaRPr lang="en-CA" dirty="0"/>
          </a:p>
        </p:txBody>
      </p:sp>
      <p:grpSp>
        <p:nvGrpSpPr>
          <p:cNvPr id="45" name="Group 44">
            <a:extLst>
              <a:ext uri="{FF2B5EF4-FFF2-40B4-BE49-F238E27FC236}">
                <a16:creationId xmlns:a16="http://schemas.microsoft.com/office/drawing/2014/main" id="{58994037-91B5-F64B-8831-103C9FFBDFB6}"/>
              </a:ext>
            </a:extLst>
          </p:cNvPr>
          <p:cNvGrpSpPr/>
          <p:nvPr/>
        </p:nvGrpSpPr>
        <p:grpSpPr>
          <a:xfrm>
            <a:off x="7920788" y="2000622"/>
            <a:ext cx="4030581" cy="3465095"/>
            <a:chOff x="1118936" y="1556084"/>
            <a:chExt cx="9188112" cy="4707092"/>
          </a:xfrm>
        </p:grpSpPr>
        <p:sp>
          <p:nvSpPr>
            <p:cNvPr id="4" name="Rectangle 3">
              <a:extLst>
                <a:ext uri="{FF2B5EF4-FFF2-40B4-BE49-F238E27FC236}">
                  <a16:creationId xmlns:a16="http://schemas.microsoft.com/office/drawing/2014/main" id="{D69EED28-9CEA-2B4B-A849-DB673E0CCCA4}"/>
                </a:ext>
              </a:extLst>
            </p:cNvPr>
            <p:cNvSpPr/>
            <p:nvPr/>
          </p:nvSpPr>
          <p:spPr>
            <a:xfrm>
              <a:off x="3609474" y="1876926"/>
              <a:ext cx="4411579"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10CF5BE-DEBB-5349-9B33-C2E6AD4A8B46}"/>
                </a:ext>
              </a:extLst>
            </p:cNvPr>
            <p:cNvSpPr/>
            <p:nvPr/>
          </p:nvSpPr>
          <p:spPr>
            <a:xfrm>
              <a:off x="3609472" y="2688806"/>
              <a:ext cx="4411579"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167FD3-9C7B-3F46-8C3F-DEB078948882}"/>
                </a:ext>
              </a:extLst>
            </p:cNvPr>
            <p:cNvSpPr/>
            <p:nvPr/>
          </p:nvSpPr>
          <p:spPr>
            <a:xfrm>
              <a:off x="3609471" y="3500686"/>
              <a:ext cx="4411579"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13BF6C-B722-FA48-8BEB-D6A2B75EA0CA}"/>
                </a:ext>
              </a:extLst>
            </p:cNvPr>
            <p:cNvSpPr/>
            <p:nvPr/>
          </p:nvSpPr>
          <p:spPr>
            <a:xfrm>
              <a:off x="5895469" y="4312566"/>
              <a:ext cx="4411579"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1E5A0A-A231-744A-8EDB-1AAEDC2D35C1}"/>
                </a:ext>
              </a:extLst>
            </p:cNvPr>
            <p:cNvSpPr/>
            <p:nvPr/>
          </p:nvSpPr>
          <p:spPr>
            <a:xfrm>
              <a:off x="1118936" y="4319580"/>
              <a:ext cx="4411579"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5DE35E-6ED7-1F4C-813E-D75FAA1654A2}"/>
                </a:ext>
              </a:extLst>
            </p:cNvPr>
            <p:cNvSpPr/>
            <p:nvPr/>
          </p:nvSpPr>
          <p:spPr>
            <a:xfrm>
              <a:off x="5895469" y="5173319"/>
              <a:ext cx="4411579"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CD575CF-F176-CB4D-8ECF-3C36AA44B689}"/>
                </a:ext>
              </a:extLst>
            </p:cNvPr>
            <p:cNvSpPr/>
            <p:nvPr/>
          </p:nvSpPr>
          <p:spPr>
            <a:xfrm>
              <a:off x="1118936" y="5180333"/>
              <a:ext cx="4411579"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B291DB9-848E-E444-8B0C-7247BAD3FF3D}"/>
                </a:ext>
              </a:extLst>
            </p:cNvPr>
            <p:cNvCxnSpPr>
              <a:cxnSpLocks/>
              <a:stCxn id="4" idx="2"/>
              <a:endCxn id="5" idx="0"/>
            </p:cNvCxnSpPr>
            <p:nvPr/>
          </p:nvCxnSpPr>
          <p:spPr>
            <a:xfrm flipH="1">
              <a:off x="5815262" y="2502568"/>
              <a:ext cx="2" cy="1862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341C96C-5D0B-D440-91F2-FA44715E1C78}"/>
                </a:ext>
              </a:extLst>
            </p:cNvPr>
            <p:cNvCxnSpPr>
              <a:cxnSpLocks/>
            </p:cNvCxnSpPr>
            <p:nvPr/>
          </p:nvCxnSpPr>
          <p:spPr>
            <a:xfrm flipH="1">
              <a:off x="5799215" y="3338884"/>
              <a:ext cx="2" cy="1862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7C4E2A77-8BDF-1A43-B95F-106D0B529E56}"/>
                </a:ext>
              </a:extLst>
            </p:cNvPr>
            <p:cNvCxnSpPr>
              <a:cxnSpLocks/>
              <a:stCxn id="6" idx="2"/>
              <a:endCxn id="8" idx="0"/>
            </p:cNvCxnSpPr>
            <p:nvPr/>
          </p:nvCxnSpPr>
          <p:spPr>
            <a:xfrm flipH="1">
              <a:off x="3324726" y="4126328"/>
              <a:ext cx="2490535" cy="193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E68212D-F579-BD46-965C-80AB793024CB}"/>
                </a:ext>
              </a:extLst>
            </p:cNvPr>
            <p:cNvCxnSpPr>
              <a:cxnSpLocks/>
              <a:stCxn id="6" idx="2"/>
              <a:endCxn id="7" idx="0"/>
            </p:cNvCxnSpPr>
            <p:nvPr/>
          </p:nvCxnSpPr>
          <p:spPr>
            <a:xfrm>
              <a:off x="5815261" y="4126328"/>
              <a:ext cx="2285998" cy="1862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300D18E-3CA4-8F41-88F4-400E7DE289AF}"/>
                </a:ext>
              </a:extLst>
            </p:cNvPr>
            <p:cNvCxnSpPr>
              <a:cxnSpLocks/>
              <a:stCxn id="8" idx="2"/>
              <a:endCxn id="10" idx="0"/>
            </p:cNvCxnSpPr>
            <p:nvPr/>
          </p:nvCxnSpPr>
          <p:spPr>
            <a:xfrm>
              <a:off x="3324726" y="4945222"/>
              <a:ext cx="0" cy="235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FF63781-7DD6-9F4D-AF33-28F9A4247A40}"/>
                </a:ext>
              </a:extLst>
            </p:cNvPr>
            <p:cNvCxnSpPr>
              <a:cxnSpLocks/>
              <a:stCxn id="7" idx="2"/>
              <a:endCxn id="9" idx="0"/>
            </p:cNvCxnSpPr>
            <p:nvPr/>
          </p:nvCxnSpPr>
          <p:spPr>
            <a:xfrm>
              <a:off x="8101259" y="4938208"/>
              <a:ext cx="0" cy="235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57BF280-0414-AC4A-AEDB-A4F355FB044C}"/>
                </a:ext>
              </a:extLst>
            </p:cNvPr>
            <p:cNvCxnSpPr>
              <a:cxnSpLocks/>
              <a:endCxn id="4" idx="0"/>
            </p:cNvCxnSpPr>
            <p:nvPr/>
          </p:nvCxnSpPr>
          <p:spPr>
            <a:xfrm>
              <a:off x="5815260" y="1556084"/>
              <a:ext cx="4" cy="320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34BD32C-D62F-C247-9B23-5B0A0554BD6F}"/>
                </a:ext>
              </a:extLst>
            </p:cNvPr>
            <p:cNvCxnSpPr>
              <a:cxnSpLocks/>
              <a:stCxn id="10" idx="2"/>
            </p:cNvCxnSpPr>
            <p:nvPr/>
          </p:nvCxnSpPr>
          <p:spPr>
            <a:xfrm>
              <a:off x="3324726" y="5805975"/>
              <a:ext cx="0" cy="4572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0E9A0582-A895-7940-8850-15ABF0BDB7FE}"/>
                </a:ext>
              </a:extLst>
            </p:cNvPr>
            <p:cNvCxnSpPr>
              <a:cxnSpLocks/>
              <a:stCxn id="9" idx="2"/>
            </p:cNvCxnSpPr>
            <p:nvPr/>
          </p:nvCxnSpPr>
          <p:spPr>
            <a:xfrm flipH="1">
              <a:off x="8101257" y="5798961"/>
              <a:ext cx="2" cy="464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7B1DAE1-F196-954B-9E09-C2D4C01E3DE2}"/>
                </a:ext>
              </a:extLst>
            </p:cNvPr>
            <p:cNvSpPr txBox="1"/>
            <p:nvPr/>
          </p:nvSpPr>
          <p:spPr>
            <a:xfrm>
              <a:off x="4207901" y="1946940"/>
              <a:ext cx="1391215" cy="369332"/>
            </a:xfrm>
            <a:prstGeom prst="rect">
              <a:avLst/>
            </a:prstGeom>
            <a:noFill/>
          </p:spPr>
          <p:txBody>
            <a:bodyPr wrap="none" rtlCol="0">
              <a:spAutoFit/>
            </a:bodyPr>
            <a:lstStyle/>
            <a:p>
              <a:r>
                <a:rPr lang="en-US" dirty="0"/>
                <a:t>Shared Layer</a:t>
              </a:r>
            </a:p>
          </p:txBody>
        </p:sp>
        <p:sp>
          <p:nvSpPr>
            <p:cNvPr id="41" name="TextBox 40">
              <a:extLst>
                <a:ext uri="{FF2B5EF4-FFF2-40B4-BE49-F238E27FC236}">
                  <a16:creationId xmlns:a16="http://schemas.microsoft.com/office/drawing/2014/main" id="{1D1DDDED-D2FD-1B43-A5B2-7D370D8D7F43}"/>
                </a:ext>
              </a:extLst>
            </p:cNvPr>
            <p:cNvSpPr txBox="1"/>
            <p:nvPr/>
          </p:nvSpPr>
          <p:spPr>
            <a:xfrm>
              <a:off x="2555346" y="4440720"/>
              <a:ext cx="769379" cy="369332"/>
            </a:xfrm>
            <a:prstGeom prst="rect">
              <a:avLst/>
            </a:prstGeom>
            <a:noFill/>
          </p:spPr>
          <p:txBody>
            <a:bodyPr wrap="none" rtlCol="0">
              <a:spAutoFit/>
            </a:bodyPr>
            <a:lstStyle/>
            <a:p>
              <a:r>
                <a:rPr lang="en-US" dirty="0"/>
                <a:t>Task A</a:t>
              </a:r>
            </a:p>
          </p:txBody>
        </p:sp>
        <p:sp>
          <p:nvSpPr>
            <p:cNvPr id="43" name="TextBox 42">
              <a:extLst>
                <a:ext uri="{FF2B5EF4-FFF2-40B4-BE49-F238E27FC236}">
                  <a16:creationId xmlns:a16="http://schemas.microsoft.com/office/drawing/2014/main" id="{F78B3A67-6F16-5248-84E3-D0F17084A2D5}"/>
                </a:ext>
              </a:extLst>
            </p:cNvPr>
            <p:cNvSpPr txBox="1"/>
            <p:nvPr/>
          </p:nvSpPr>
          <p:spPr>
            <a:xfrm>
              <a:off x="7331878" y="4420734"/>
              <a:ext cx="769379" cy="369332"/>
            </a:xfrm>
            <a:prstGeom prst="rect">
              <a:avLst/>
            </a:prstGeom>
            <a:noFill/>
          </p:spPr>
          <p:txBody>
            <a:bodyPr wrap="none" rtlCol="0">
              <a:spAutoFit/>
            </a:bodyPr>
            <a:lstStyle/>
            <a:p>
              <a:r>
                <a:rPr lang="en-US" dirty="0"/>
                <a:t>Task B</a:t>
              </a:r>
            </a:p>
          </p:txBody>
        </p:sp>
      </p:grpSp>
      <p:pic>
        <p:nvPicPr>
          <p:cNvPr id="46" name="Picture 45">
            <a:extLst>
              <a:ext uri="{FF2B5EF4-FFF2-40B4-BE49-F238E27FC236}">
                <a16:creationId xmlns:a16="http://schemas.microsoft.com/office/drawing/2014/main" id="{F73FB044-E9D7-5F4F-98EE-8B5325497142}"/>
              </a:ext>
            </a:extLst>
          </p:cNvPr>
          <p:cNvPicPr>
            <a:picLocks noChangeAspect="1"/>
          </p:cNvPicPr>
          <p:nvPr/>
        </p:nvPicPr>
        <p:blipFill>
          <a:blip r:embed="rId3"/>
          <a:stretch>
            <a:fillRect/>
          </a:stretch>
        </p:blipFill>
        <p:spPr>
          <a:xfrm>
            <a:off x="672304" y="1606709"/>
            <a:ext cx="7044545" cy="4168942"/>
          </a:xfrm>
          <a:prstGeom prst="rect">
            <a:avLst/>
          </a:prstGeom>
        </p:spPr>
      </p:pic>
      <p:sp>
        <p:nvSpPr>
          <p:cNvPr id="47" name="Donut 46">
            <a:extLst>
              <a:ext uri="{FF2B5EF4-FFF2-40B4-BE49-F238E27FC236}">
                <a16:creationId xmlns:a16="http://schemas.microsoft.com/office/drawing/2014/main" id="{96AA22E7-9BA8-7A4C-B24B-8B1F1947FE5A}"/>
              </a:ext>
            </a:extLst>
          </p:cNvPr>
          <p:cNvSpPr/>
          <p:nvPr/>
        </p:nvSpPr>
        <p:spPr>
          <a:xfrm>
            <a:off x="2005263" y="1879313"/>
            <a:ext cx="1556084" cy="1570804"/>
          </a:xfrm>
          <a:prstGeom prst="donut">
            <a:avLst>
              <a:gd name="adj" fmla="val 9209"/>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48" name="Donut 47">
            <a:extLst>
              <a:ext uri="{FF2B5EF4-FFF2-40B4-BE49-F238E27FC236}">
                <a16:creationId xmlns:a16="http://schemas.microsoft.com/office/drawing/2014/main" id="{E952C703-319D-B448-9FD2-96764F59B3A5}"/>
              </a:ext>
            </a:extLst>
          </p:cNvPr>
          <p:cNvSpPr/>
          <p:nvPr/>
        </p:nvSpPr>
        <p:spPr>
          <a:xfrm>
            <a:off x="5297327" y="1491916"/>
            <a:ext cx="2623460" cy="2597000"/>
          </a:xfrm>
          <a:prstGeom prst="donut">
            <a:avLst>
              <a:gd name="adj" fmla="val 9209"/>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50" name="Donut 49">
            <a:extLst>
              <a:ext uri="{FF2B5EF4-FFF2-40B4-BE49-F238E27FC236}">
                <a16:creationId xmlns:a16="http://schemas.microsoft.com/office/drawing/2014/main" id="{EDC0EDBE-8D73-1248-96B3-FB9D4FE41694}"/>
              </a:ext>
            </a:extLst>
          </p:cNvPr>
          <p:cNvSpPr/>
          <p:nvPr/>
        </p:nvSpPr>
        <p:spPr>
          <a:xfrm>
            <a:off x="625018" y="2697370"/>
            <a:ext cx="1909092" cy="1972374"/>
          </a:xfrm>
          <a:prstGeom prst="donut">
            <a:avLst>
              <a:gd name="adj" fmla="val 9209"/>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51" name="Donut 50">
            <a:extLst>
              <a:ext uri="{FF2B5EF4-FFF2-40B4-BE49-F238E27FC236}">
                <a16:creationId xmlns:a16="http://schemas.microsoft.com/office/drawing/2014/main" id="{129222DD-14A9-BC4B-AFD8-F0121DE5C39B}"/>
              </a:ext>
            </a:extLst>
          </p:cNvPr>
          <p:cNvSpPr/>
          <p:nvPr/>
        </p:nvSpPr>
        <p:spPr>
          <a:xfrm>
            <a:off x="2554936" y="3841997"/>
            <a:ext cx="1556084" cy="1469779"/>
          </a:xfrm>
          <a:prstGeom prst="donut">
            <a:avLst>
              <a:gd name="adj" fmla="val 9209"/>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52" name="Oval 51">
            <a:extLst>
              <a:ext uri="{FF2B5EF4-FFF2-40B4-BE49-F238E27FC236}">
                <a16:creationId xmlns:a16="http://schemas.microsoft.com/office/drawing/2014/main" id="{D7685033-6C00-4C4C-9DA8-2B54F293F251}"/>
              </a:ext>
            </a:extLst>
          </p:cNvPr>
          <p:cNvSpPr/>
          <p:nvPr/>
        </p:nvSpPr>
        <p:spPr>
          <a:xfrm>
            <a:off x="9057162" y="2834468"/>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24992BE-8D49-F644-BB37-DEDD84346BBD}"/>
              </a:ext>
            </a:extLst>
          </p:cNvPr>
          <p:cNvSpPr/>
          <p:nvPr/>
        </p:nvSpPr>
        <p:spPr>
          <a:xfrm>
            <a:off x="9514360" y="2842490"/>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586FBF1-0D4E-EC4D-9D8E-350A1E630BAE}"/>
              </a:ext>
            </a:extLst>
          </p:cNvPr>
          <p:cNvSpPr/>
          <p:nvPr/>
        </p:nvSpPr>
        <p:spPr>
          <a:xfrm>
            <a:off x="9979583" y="2842490"/>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CA24870-37BD-3340-9B29-138E56D5CE29}"/>
              </a:ext>
            </a:extLst>
          </p:cNvPr>
          <p:cNvSpPr/>
          <p:nvPr/>
        </p:nvSpPr>
        <p:spPr>
          <a:xfrm>
            <a:off x="10476889" y="2858532"/>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F92177B-35DD-D744-85EE-97B843AB1B42}"/>
              </a:ext>
            </a:extLst>
          </p:cNvPr>
          <p:cNvSpPr/>
          <p:nvPr/>
        </p:nvSpPr>
        <p:spPr>
          <a:xfrm>
            <a:off x="9081226" y="3436044"/>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8F5B2DE-CEB2-F244-BE12-DDC8D0E1BE07}"/>
              </a:ext>
            </a:extLst>
          </p:cNvPr>
          <p:cNvSpPr/>
          <p:nvPr/>
        </p:nvSpPr>
        <p:spPr>
          <a:xfrm>
            <a:off x="9538424" y="3444066"/>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52AE9F8-D576-D74D-8D06-50184ADE13CA}"/>
              </a:ext>
            </a:extLst>
          </p:cNvPr>
          <p:cNvSpPr/>
          <p:nvPr/>
        </p:nvSpPr>
        <p:spPr>
          <a:xfrm>
            <a:off x="10003647" y="3444066"/>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D8881EB-8473-1C48-8584-C831A986880E}"/>
              </a:ext>
            </a:extLst>
          </p:cNvPr>
          <p:cNvSpPr/>
          <p:nvPr/>
        </p:nvSpPr>
        <p:spPr>
          <a:xfrm>
            <a:off x="10500953" y="3460108"/>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452CF60-B5E4-BB4B-98D5-50BDAA7D621F}"/>
              </a:ext>
            </a:extLst>
          </p:cNvPr>
          <p:cNvSpPr/>
          <p:nvPr/>
        </p:nvSpPr>
        <p:spPr>
          <a:xfrm>
            <a:off x="7970048" y="4655403"/>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53A1FED-809E-7946-8921-2A30D05CA690}"/>
              </a:ext>
            </a:extLst>
          </p:cNvPr>
          <p:cNvSpPr/>
          <p:nvPr/>
        </p:nvSpPr>
        <p:spPr>
          <a:xfrm>
            <a:off x="8427246" y="4663425"/>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7C6C78B-0DA8-6543-B931-5F9ED36605B2}"/>
              </a:ext>
            </a:extLst>
          </p:cNvPr>
          <p:cNvSpPr/>
          <p:nvPr/>
        </p:nvSpPr>
        <p:spPr>
          <a:xfrm>
            <a:off x="8892469" y="4663425"/>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5BFC27-28F4-CF4B-B339-D8C727218433}"/>
              </a:ext>
            </a:extLst>
          </p:cNvPr>
          <p:cNvSpPr/>
          <p:nvPr/>
        </p:nvSpPr>
        <p:spPr>
          <a:xfrm>
            <a:off x="9389775" y="4679467"/>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60A0353-6961-D046-B46A-8AE10EC62562}"/>
              </a:ext>
            </a:extLst>
          </p:cNvPr>
          <p:cNvSpPr/>
          <p:nvPr/>
        </p:nvSpPr>
        <p:spPr>
          <a:xfrm>
            <a:off x="10099969" y="4639361"/>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3955E33-5BD8-E44C-BFDA-BE1F5D6D4489}"/>
              </a:ext>
            </a:extLst>
          </p:cNvPr>
          <p:cNvSpPr/>
          <p:nvPr/>
        </p:nvSpPr>
        <p:spPr>
          <a:xfrm>
            <a:off x="10557167" y="4647383"/>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19A781F-DF9D-1B40-B4D9-5011B3AEC70A}"/>
              </a:ext>
            </a:extLst>
          </p:cNvPr>
          <p:cNvSpPr/>
          <p:nvPr/>
        </p:nvSpPr>
        <p:spPr>
          <a:xfrm>
            <a:off x="11022390" y="4647383"/>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87BEFE5-C4FC-074C-9ADC-D3F1D8BFFFF9}"/>
              </a:ext>
            </a:extLst>
          </p:cNvPr>
          <p:cNvSpPr/>
          <p:nvPr/>
        </p:nvSpPr>
        <p:spPr>
          <a:xfrm>
            <a:off x="11519696" y="4663425"/>
            <a:ext cx="377514" cy="460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EF53BC51-3191-594E-8656-786592260BAF}"/>
              </a:ext>
            </a:extLst>
          </p:cNvPr>
          <p:cNvSpPr txBox="1"/>
          <p:nvPr/>
        </p:nvSpPr>
        <p:spPr>
          <a:xfrm>
            <a:off x="9666513" y="1681843"/>
            <a:ext cx="769763" cy="369332"/>
          </a:xfrm>
          <a:prstGeom prst="rect">
            <a:avLst/>
          </a:prstGeom>
          <a:noFill/>
        </p:spPr>
        <p:txBody>
          <a:bodyPr wrap="none" rtlCol="0">
            <a:spAutoFit/>
          </a:bodyPr>
          <a:lstStyle/>
          <a:p>
            <a:r>
              <a:rPr lang="en-US" dirty="0"/>
              <a:t>INPUT</a:t>
            </a:r>
          </a:p>
        </p:txBody>
      </p:sp>
      <p:sp>
        <p:nvSpPr>
          <p:cNvPr id="70" name="TextBox 69">
            <a:extLst>
              <a:ext uri="{FF2B5EF4-FFF2-40B4-BE49-F238E27FC236}">
                <a16:creationId xmlns:a16="http://schemas.microsoft.com/office/drawing/2014/main" id="{F50B7D1A-6466-8944-B8DF-1FEACED417DA}"/>
              </a:ext>
            </a:extLst>
          </p:cNvPr>
          <p:cNvSpPr txBox="1"/>
          <p:nvPr/>
        </p:nvSpPr>
        <p:spPr>
          <a:xfrm>
            <a:off x="8158805" y="5465717"/>
            <a:ext cx="1284326" cy="369332"/>
          </a:xfrm>
          <a:prstGeom prst="rect">
            <a:avLst/>
          </a:prstGeom>
          <a:noFill/>
        </p:spPr>
        <p:txBody>
          <a:bodyPr wrap="none" rtlCol="0">
            <a:spAutoFit/>
          </a:bodyPr>
          <a:lstStyle/>
          <a:p>
            <a:r>
              <a:rPr lang="en-US" dirty="0"/>
              <a:t>OUTPUT - A</a:t>
            </a:r>
          </a:p>
        </p:txBody>
      </p:sp>
      <p:sp>
        <p:nvSpPr>
          <p:cNvPr id="71" name="TextBox 70">
            <a:extLst>
              <a:ext uri="{FF2B5EF4-FFF2-40B4-BE49-F238E27FC236}">
                <a16:creationId xmlns:a16="http://schemas.microsoft.com/office/drawing/2014/main" id="{36D5E885-9F26-6B45-B737-C2F05D84C682}"/>
              </a:ext>
            </a:extLst>
          </p:cNvPr>
          <p:cNvSpPr txBox="1"/>
          <p:nvPr/>
        </p:nvSpPr>
        <p:spPr>
          <a:xfrm>
            <a:off x="10306400" y="5465717"/>
            <a:ext cx="1284326" cy="369332"/>
          </a:xfrm>
          <a:prstGeom prst="rect">
            <a:avLst/>
          </a:prstGeom>
          <a:noFill/>
        </p:spPr>
        <p:txBody>
          <a:bodyPr wrap="none" rtlCol="0">
            <a:spAutoFit/>
          </a:bodyPr>
          <a:lstStyle/>
          <a:p>
            <a:r>
              <a:rPr lang="en-US" dirty="0"/>
              <a:t>OUTPUT - B</a:t>
            </a:r>
          </a:p>
        </p:txBody>
      </p:sp>
    </p:spTree>
    <p:extLst>
      <p:ext uri="{BB962C8B-B14F-4D97-AF65-F5344CB8AC3E}">
        <p14:creationId xmlns:p14="http://schemas.microsoft.com/office/powerpoint/2010/main" val="216909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ssolve">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dissolve">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0" grpId="0" animBg="1"/>
      <p:bldP spid="5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3492</Words>
  <Application>Microsoft Macintosh PowerPoint</Application>
  <PresentationFormat>Widescreen</PresentationFormat>
  <Paragraphs>308</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Wingdings</vt:lpstr>
      <vt:lpstr>Office Theme</vt:lpstr>
      <vt:lpstr>Characterizing the current state of a propulsion engine: A comparison of machine learning frameworks</vt:lpstr>
      <vt:lpstr>Motivation</vt:lpstr>
      <vt:lpstr>Outline</vt:lpstr>
      <vt:lpstr>Literature Review</vt:lpstr>
      <vt:lpstr>Background- Neural Network</vt:lpstr>
      <vt:lpstr>Background – Auto-encoder</vt:lpstr>
      <vt:lpstr>Background – Auto-encoder</vt:lpstr>
      <vt:lpstr>Background - ROC metrics</vt:lpstr>
      <vt:lpstr>Multi-task learning</vt:lpstr>
      <vt:lpstr>Outline</vt:lpstr>
      <vt:lpstr>Experimental Setup - Models</vt:lpstr>
      <vt:lpstr>Results</vt:lpstr>
      <vt:lpstr>PowerPoint Presentation</vt:lpstr>
      <vt:lpstr>PowerPoint Presentation</vt:lpstr>
      <vt:lpstr>PowerPoint Presentation</vt:lpstr>
      <vt:lpstr>PowerPoint Presentation</vt:lpstr>
      <vt:lpstr>PowerPoint Presentation</vt:lpstr>
      <vt:lpstr>Discussion</vt:lpstr>
      <vt:lpstr>Summary and Future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the current state of a propulsion engine: A comparison of machine learning frameworks</dc:title>
  <dc:creator>Srishti Sehgal</dc:creator>
  <cp:lastModifiedBy>Srishti Sehgal</cp:lastModifiedBy>
  <cp:revision>45</cp:revision>
  <dcterms:created xsi:type="dcterms:W3CDTF">2019-04-26T13:36:01Z</dcterms:created>
  <dcterms:modified xsi:type="dcterms:W3CDTF">2019-04-26T19:23:56Z</dcterms:modified>
</cp:coreProperties>
</file>